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89" r:id="rId2"/>
    <p:sldId id="281" r:id="rId3"/>
    <p:sldId id="282" r:id="rId4"/>
    <p:sldId id="283" r:id="rId5"/>
    <p:sldId id="284" r:id="rId6"/>
    <p:sldId id="273" r:id="rId7"/>
    <p:sldId id="285" r:id="rId8"/>
    <p:sldId id="259" r:id="rId9"/>
    <p:sldId id="286" r:id="rId10"/>
    <p:sldId id="260" r:id="rId11"/>
    <p:sldId id="287" r:id="rId12"/>
    <p:sldId id="261" r:id="rId13"/>
    <p:sldId id="288" r:id="rId14"/>
    <p:sldId id="262" r:id="rId15"/>
    <p:sldId id="290" r:id="rId16"/>
    <p:sldId id="277" r:id="rId17"/>
    <p:sldId id="274" r:id="rId18"/>
    <p:sldId id="275" r:id="rId19"/>
    <p:sldId id="280"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08551F1-4B5B-4C39-90F8-46800F02DEA3}">
          <p14:sldIdLst>
            <p14:sldId id="289"/>
            <p14:sldId id="281"/>
            <p14:sldId id="282"/>
            <p14:sldId id="283"/>
          </p14:sldIdLst>
        </p14:section>
        <p14:section name="Untitled Section" id="{4C91BBFE-A545-42AB-94F7-C0F5EF396077}">
          <p14:sldIdLst>
            <p14:sldId id="284"/>
            <p14:sldId id="273"/>
            <p14:sldId id="285"/>
            <p14:sldId id="259"/>
            <p14:sldId id="286"/>
            <p14:sldId id="260"/>
            <p14:sldId id="287"/>
            <p14:sldId id="261"/>
            <p14:sldId id="288"/>
            <p14:sldId id="262"/>
            <p14:sldId id="290"/>
            <p14:sldId id="277"/>
            <p14:sldId id="274"/>
            <p14:sldId id="275"/>
            <p14:sldId id="280"/>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C6C1F1-F838-4451-B226-42476DE8C847}" type="datetimeFigureOut">
              <a:rPr lang="en-US" smtClean="0"/>
              <a:t>11/2/2021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DDD748-FACD-44C3-BFA2-E2EC1920C87D}" type="slidenum">
              <a:rPr lang="en-US" smtClean="0"/>
              <a:t>‹#›</a:t>
            </a:fld>
            <a:endParaRPr lang="en-US"/>
          </a:p>
        </p:txBody>
      </p:sp>
    </p:spTree>
    <p:extLst>
      <p:ext uri="{BB962C8B-B14F-4D97-AF65-F5344CB8AC3E}">
        <p14:creationId xmlns:p14="http://schemas.microsoft.com/office/powerpoint/2010/main" val="4057808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23753-8422-44F9-88CD-7CBB82FFF0F7}"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380990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23753-8422-44F9-88CD-7CBB82FFF0F7}"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964703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23753-8422-44F9-88CD-7CBB82FFF0F7}"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366447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23753-8422-44F9-88CD-7CBB82FFF0F7}"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213422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423753-8422-44F9-88CD-7CBB82FFF0F7}"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2130114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23753-8422-44F9-88CD-7CBB82FFF0F7}"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2580468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23753-8422-44F9-88CD-7CBB82FFF0F7}"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2154666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23753-8422-44F9-88CD-7CBB82FFF0F7}"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180952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23753-8422-44F9-88CD-7CBB82FFF0F7}"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372507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23753-8422-44F9-88CD-7CBB82FFF0F7}"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324159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23753-8422-44F9-88CD-7CBB82FFF0F7}"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BF65A-15F8-4A8A-8B6E-8281A1BEB92E}" type="slidenum">
              <a:rPr lang="en-US" smtClean="0"/>
              <a:t>‹#›</a:t>
            </a:fld>
            <a:endParaRPr lang="en-US"/>
          </a:p>
        </p:txBody>
      </p:sp>
    </p:spTree>
    <p:extLst>
      <p:ext uri="{BB962C8B-B14F-4D97-AF65-F5344CB8AC3E}">
        <p14:creationId xmlns:p14="http://schemas.microsoft.com/office/powerpoint/2010/main" val="2538771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23753-8422-44F9-88CD-7CBB82FFF0F7}" type="datetimeFigureOut">
              <a:rPr lang="en-US" smtClean="0"/>
              <a:t>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BF65A-15F8-4A8A-8B6E-8281A1BEB92E}" type="slidenum">
              <a:rPr lang="en-US" smtClean="0"/>
              <a:t>‹#›</a:t>
            </a:fld>
            <a:endParaRPr lang="en-US"/>
          </a:p>
        </p:txBody>
      </p:sp>
    </p:spTree>
    <p:extLst>
      <p:ext uri="{BB962C8B-B14F-4D97-AF65-F5344CB8AC3E}">
        <p14:creationId xmlns:p14="http://schemas.microsoft.com/office/powerpoint/2010/main" val="25971366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943100" y="838200"/>
            <a:ext cx="5257800" cy="707886"/>
          </a:xfrm>
          <a:prstGeom prst="rect">
            <a:avLst/>
          </a:prstGeom>
          <a:noFill/>
        </p:spPr>
        <p:txBody>
          <a:bodyPr wrap="square" rtlCol="0">
            <a:spAutoFit/>
          </a:bodyPr>
          <a:lstStyle/>
          <a:p>
            <a:pPr algn="ctr"/>
            <a:r>
              <a:rPr lang="en-US" sz="4000" dirty="0">
                <a:solidFill>
                  <a:schemeClr val="accent2"/>
                </a:solidFill>
                <a:latin typeface="Times New Roman" panose="02020603050405020304" pitchFamily="18" charset="0"/>
                <a:cs typeface="Times New Roman" panose="02020603050405020304" pitchFamily="18" charset="0"/>
              </a:rPr>
              <a:t>BÀI CŨ</a:t>
            </a:r>
          </a:p>
        </p:txBody>
      </p:sp>
      <p:sp>
        <p:nvSpPr>
          <p:cNvPr id="4" name="Flowchart: Punched Tape 3"/>
          <p:cNvSpPr/>
          <p:nvPr/>
        </p:nvSpPr>
        <p:spPr>
          <a:xfrm>
            <a:off x="914400" y="2819400"/>
            <a:ext cx="7010400" cy="304800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err="1">
                <a:solidFill>
                  <a:srgbClr val="002060"/>
                </a:solidFill>
              </a:rPr>
              <a:t>Quan</a:t>
            </a:r>
            <a:r>
              <a:rPr lang="en-US" sz="4000" dirty="0">
                <a:solidFill>
                  <a:srgbClr val="002060"/>
                </a:solidFill>
              </a:rPr>
              <a:t> </a:t>
            </a:r>
            <a:r>
              <a:rPr lang="en-US" sz="4000" dirty="0" err="1">
                <a:solidFill>
                  <a:srgbClr val="002060"/>
                </a:solidFill>
              </a:rPr>
              <a:t>sát</a:t>
            </a:r>
            <a:r>
              <a:rPr lang="en-US" sz="4000" dirty="0">
                <a:solidFill>
                  <a:srgbClr val="002060"/>
                </a:solidFill>
              </a:rPr>
              <a:t> </a:t>
            </a:r>
            <a:r>
              <a:rPr lang="en-US" sz="4000" dirty="0" err="1">
                <a:solidFill>
                  <a:srgbClr val="002060"/>
                </a:solidFill>
              </a:rPr>
              <a:t>các</a:t>
            </a:r>
            <a:r>
              <a:rPr lang="en-US" sz="4000" dirty="0">
                <a:solidFill>
                  <a:srgbClr val="002060"/>
                </a:solidFill>
              </a:rPr>
              <a:t> </a:t>
            </a:r>
            <a:r>
              <a:rPr lang="en-US" sz="4000" dirty="0" err="1">
                <a:solidFill>
                  <a:srgbClr val="002060"/>
                </a:solidFill>
              </a:rPr>
              <a:t>bức</a:t>
            </a:r>
            <a:r>
              <a:rPr lang="en-US" sz="4000" dirty="0">
                <a:solidFill>
                  <a:srgbClr val="002060"/>
                </a:solidFill>
              </a:rPr>
              <a:t> </a:t>
            </a:r>
            <a:r>
              <a:rPr lang="en-US" sz="4000" dirty="0" err="1">
                <a:solidFill>
                  <a:srgbClr val="002060"/>
                </a:solidFill>
              </a:rPr>
              <a:t>hình</a:t>
            </a:r>
            <a:r>
              <a:rPr lang="en-US" sz="4000" dirty="0">
                <a:solidFill>
                  <a:srgbClr val="002060"/>
                </a:solidFill>
              </a:rPr>
              <a:t> </a:t>
            </a:r>
            <a:r>
              <a:rPr lang="en-US" sz="4000" dirty="0" err="1">
                <a:solidFill>
                  <a:srgbClr val="002060"/>
                </a:solidFill>
              </a:rPr>
              <a:t>sau</a:t>
            </a:r>
            <a:r>
              <a:rPr lang="en-US" sz="4000" dirty="0">
                <a:solidFill>
                  <a:srgbClr val="002060"/>
                </a:solidFill>
              </a:rPr>
              <a:t> </a:t>
            </a:r>
            <a:r>
              <a:rPr lang="en-US" sz="4000" dirty="0" err="1">
                <a:solidFill>
                  <a:srgbClr val="002060"/>
                </a:solidFill>
              </a:rPr>
              <a:t>và</a:t>
            </a:r>
            <a:r>
              <a:rPr lang="en-US" sz="4000" dirty="0">
                <a:solidFill>
                  <a:srgbClr val="002060"/>
                </a:solidFill>
              </a:rPr>
              <a:t> </a:t>
            </a:r>
            <a:r>
              <a:rPr lang="en-US" sz="4000" dirty="0" err="1">
                <a:solidFill>
                  <a:srgbClr val="002060"/>
                </a:solidFill>
              </a:rPr>
              <a:t>đặt</a:t>
            </a:r>
            <a:r>
              <a:rPr lang="en-US" sz="4000" dirty="0">
                <a:solidFill>
                  <a:srgbClr val="002060"/>
                </a:solidFill>
              </a:rPr>
              <a:t> </a:t>
            </a:r>
            <a:r>
              <a:rPr lang="en-US" sz="4000" dirty="0" err="1">
                <a:solidFill>
                  <a:srgbClr val="002060"/>
                </a:solidFill>
              </a:rPr>
              <a:t>câu</a:t>
            </a:r>
            <a:r>
              <a:rPr lang="en-US" sz="4000" dirty="0">
                <a:solidFill>
                  <a:srgbClr val="002060"/>
                </a:solidFill>
              </a:rPr>
              <a:t> </a:t>
            </a:r>
            <a:r>
              <a:rPr lang="en-US" sz="4000" dirty="0" err="1">
                <a:solidFill>
                  <a:srgbClr val="002060"/>
                </a:solidFill>
              </a:rPr>
              <a:t>có</a:t>
            </a:r>
            <a:r>
              <a:rPr lang="en-US" sz="4000" dirty="0">
                <a:solidFill>
                  <a:srgbClr val="002060"/>
                </a:solidFill>
              </a:rPr>
              <a:t> </a:t>
            </a:r>
            <a:r>
              <a:rPr lang="en-US" sz="4000" dirty="0" err="1">
                <a:solidFill>
                  <a:srgbClr val="002060"/>
                </a:solidFill>
              </a:rPr>
              <a:t>sử</a:t>
            </a:r>
            <a:r>
              <a:rPr lang="en-US" sz="4000" dirty="0">
                <a:solidFill>
                  <a:srgbClr val="002060"/>
                </a:solidFill>
              </a:rPr>
              <a:t> </a:t>
            </a:r>
            <a:r>
              <a:rPr lang="en-US" sz="4000" dirty="0" err="1">
                <a:solidFill>
                  <a:srgbClr val="002060"/>
                </a:solidFill>
              </a:rPr>
              <a:t>dụng</a:t>
            </a:r>
            <a:r>
              <a:rPr lang="en-US" sz="4000" dirty="0">
                <a:solidFill>
                  <a:srgbClr val="002060"/>
                </a:solidFill>
              </a:rPr>
              <a:t> </a:t>
            </a:r>
            <a:r>
              <a:rPr lang="en-US" sz="4000" dirty="0" err="1">
                <a:solidFill>
                  <a:srgbClr val="002060"/>
                </a:solidFill>
              </a:rPr>
              <a:t>quan</a:t>
            </a:r>
            <a:r>
              <a:rPr lang="en-US" sz="4000" dirty="0">
                <a:solidFill>
                  <a:srgbClr val="002060"/>
                </a:solidFill>
              </a:rPr>
              <a:t> </a:t>
            </a:r>
            <a:r>
              <a:rPr lang="en-US" sz="4000" dirty="0" err="1">
                <a:solidFill>
                  <a:srgbClr val="002060"/>
                </a:solidFill>
              </a:rPr>
              <a:t>hệ</a:t>
            </a:r>
            <a:r>
              <a:rPr lang="en-US" sz="4000" dirty="0">
                <a:solidFill>
                  <a:srgbClr val="002060"/>
                </a:solidFill>
              </a:rPr>
              <a:t> </a:t>
            </a:r>
            <a:r>
              <a:rPr lang="en-US" sz="4000" dirty="0" err="1">
                <a:solidFill>
                  <a:srgbClr val="002060"/>
                </a:solidFill>
              </a:rPr>
              <a:t>từ</a:t>
            </a:r>
            <a:r>
              <a:rPr lang="en-US" sz="4000" dirty="0">
                <a:solidFill>
                  <a:srgbClr val="002060"/>
                </a:solidFill>
              </a:rPr>
              <a:t>.</a:t>
            </a:r>
          </a:p>
        </p:txBody>
      </p:sp>
    </p:spTree>
    <p:extLst>
      <p:ext uri="{BB962C8B-B14F-4D97-AF65-F5344CB8AC3E}">
        <p14:creationId xmlns:p14="http://schemas.microsoft.com/office/powerpoint/2010/main" val="195088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543" y="0"/>
            <a:ext cx="9144000" cy="6858000"/>
          </a:xfrm>
        </p:spPr>
      </p:pic>
      <p:sp>
        <p:nvSpPr>
          <p:cNvPr id="5" name="TextBox 4"/>
          <p:cNvSpPr txBox="1"/>
          <p:nvPr/>
        </p:nvSpPr>
        <p:spPr>
          <a:xfrm>
            <a:off x="0" y="533400"/>
            <a:ext cx="9144000" cy="2923877"/>
          </a:xfrm>
          <a:prstGeom prst="rect">
            <a:avLst/>
          </a:prstGeom>
          <a:noFill/>
        </p:spPr>
        <p:txBody>
          <a:bodyPr wrap="square" rtlCol="0">
            <a:spAutoFit/>
          </a:bodyPr>
          <a:lstStyle/>
          <a:p>
            <a:r>
              <a:rPr lang="en-US" sz="2400" b="1" u="sng" dirty="0" err="1">
                <a:latin typeface="Times New Roman" pitchFamily="18" charset="0"/>
              </a:rPr>
              <a:t>Ví</a:t>
            </a:r>
            <a:r>
              <a:rPr lang="en-US" sz="2400" b="1" u="sng" dirty="0">
                <a:latin typeface="Times New Roman" pitchFamily="18" charset="0"/>
              </a:rPr>
              <a:t> </a:t>
            </a:r>
            <a:r>
              <a:rPr lang="en-US" sz="2400" b="1" u="sng" dirty="0" err="1">
                <a:latin typeface="Times New Roman" pitchFamily="18" charset="0"/>
              </a:rPr>
              <a:t>dụ</a:t>
            </a:r>
            <a:r>
              <a:rPr lang="vi-VN" sz="2400" b="1" u="sng" dirty="0">
                <a:latin typeface="Times New Roman" pitchFamily="18" charset="0"/>
              </a:rPr>
              <a:t> 3:</a:t>
            </a:r>
            <a:endParaRPr lang="en-US" sz="2400" b="1" u="sng" dirty="0">
              <a:latin typeface="Times New Roman" pitchFamily="18" charset="0"/>
            </a:endParaRPr>
          </a:p>
          <a:p>
            <a:r>
              <a:rPr lang="vi-VN" sz="2400" dirty="0">
                <a:latin typeface="Times New Roman" pitchFamily="18" charset="0"/>
              </a:rPr>
              <a:t> </a:t>
            </a:r>
            <a:r>
              <a:rPr lang="en-US" sz="2800" dirty="0">
                <a:latin typeface="Times New Roman" pitchFamily="18" charset="0"/>
              </a:rPr>
              <a:t>a.</a:t>
            </a:r>
            <a:r>
              <a:rPr lang="vi-VN" sz="2800" dirty="0">
                <a:solidFill>
                  <a:srgbClr val="FF0000"/>
                </a:solidFill>
                <a:latin typeface="Times New Roman" pitchFamily="18" charset="0"/>
              </a:rPr>
              <a:t> </a:t>
            </a:r>
            <a:r>
              <a:rPr lang="vi-VN" sz="3200" b="1" dirty="0">
                <a:solidFill>
                  <a:srgbClr val="0070C0"/>
                </a:solidFill>
                <a:latin typeface="Times New Roman" pitchFamily="18" charset="0"/>
              </a:rPr>
              <a:t>Qua</a:t>
            </a:r>
            <a:r>
              <a:rPr lang="vi-VN" sz="3200" dirty="0">
                <a:solidFill>
                  <a:srgbClr val="FF0000"/>
                </a:solidFill>
                <a:latin typeface="Times New Roman" pitchFamily="18" charset="0"/>
              </a:rPr>
              <a:t> </a:t>
            </a:r>
            <a:r>
              <a:rPr lang="vi-VN" sz="3200" dirty="0">
                <a:latin typeface="Times New Roman" pitchFamily="18" charset="0"/>
              </a:rPr>
              <a:t>câu ca dao “Công cha như núi Thái Sơn, Nghĩa mẹ như nước trong nguồn chảy ra” cho </a:t>
            </a:r>
            <a:r>
              <a:rPr lang="en-US" sz="3200" dirty="0">
                <a:latin typeface="Times New Roman" pitchFamily="18" charset="0"/>
              </a:rPr>
              <a:t>ta </a:t>
            </a:r>
            <a:r>
              <a:rPr lang="vi-VN" sz="3200" dirty="0">
                <a:latin typeface="Times New Roman" pitchFamily="18" charset="0"/>
              </a:rPr>
              <a:t>thấy công lao to lớn</a:t>
            </a:r>
            <a:r>
              <a:rPr lang="en-US" sz="3200" dirty="0">
                <a:latin typeface="Times New Roman" pitchFamily="18" charset="0"/>
              </a:rPr>
              <a:t> </a:t>
            </a:r>
            <a:r>
              <a:rPr lang="en-US" sz="3200" dirty="0" err="1">
                <a:latin typeface="Times New Roman" pitchFamily="18" charset="0"/>
              </a:rPr>
              <a:t>của</a:t>
            </a:r>
            <a:r>
              <a:rPr lang="en-US" sz="3200" dirty="0">
                <a:latin typeface="Times New Roman" pitchFamily="18" charset="0"/>
              </a:rPr>
              <a:t> cha </a:t>
            </a:r>
            <a:r>
              <a:rPr lang="en-US" sz="3200" dirty="0" err="1">
                <a:latin typeface="Times New Roman" pitchFamily="18" charset="0"/>
              </a:rPr>
              <a:t>mẹ</a:t>
            </a:r>
            <a:r>
              <a:rPr lang="vi-VN" sz="3200" dirty="0">
                <a:latin typeface="Times New Roman" pitchFamily="18" charset="0"/>
              </a:rPr>
              <a:t> đối với con cái.                                                   </a:t>
            </a:r>
            <a:endParaRPr lang="en-US" sz="3200" dirty="0">
              <a:latin typeface="Times New Roman" pitchFamily="18" charset="0"/>
            </a:endParaRPr>
          </a:p>
          <a:p>
            <a:r>
              <a:rPr lang="vi-VN" sz="3200" dirty="0">
                <a:latin typeface="Times New Roman" pitchFamily="18" charset="0"/>
              </a:rPr>
              <a:t> </a:t>
            </a:r>
            <a:r>
              <a:rPr lang="en-US" sz="3200" dirty="0">
                <a:latin typeface="Times New Roman" pitchFamily="18" charset="0"/>
              </a:rPr>
              <a:t>b. </a:t>
            </a:r>
            <a:r>
              <a:rPr lang="vi-VN" sz="3200" b="1" dirty="0">
                <a:solidFill>
                  <a:srgbClr val="0070C0"/>
                </a:solidFill>
                <a:latin typeface="Times New Roman" pitchFamily="18" charset="0"/>
              </a:rPr>
              <a:t>Vê</a:t>
            </a:r>
            <a:r>
              <a:rPr lang="vi-VN" sz="3200" b="1" dirty="0">
                <a:solidFill>
                  <a:srgbClr val="00B050"/>
                </a:solidFill>
                <a:latin typeface="Times New Roman" pitchFamily="18" charset="0"/>
              </a:rPr>
              <a:t>̀</a:t>
            </a:r>
            <a:r>
              <a:rPr lang="vi-VN" sz="3200" dirty="0">
                <a:latin typeface="Times New Roman" pitchFamily="18" charset="0"/>
              </a:rPr>
              <a:t> hình thức có thể làm tăng giá trị nội dung đồng thời hình thức có thể làm thấp giá trị nội dung.</a:t>
            </a:r>
          </a:p>
        </p:txBody>
      </p:sp>
      <p:sp>
        <p:nvSpPr>
          <p:cNvPr id="6" name="Down Arrow 5"/>
          <p:cNvSpPr/>
          <p:nvPr/>
        </p:nvSpPr>
        <p:spPr>
          <a:xfrm>
            <a:off x="3733800" y="3457276"/>
            <a:ext cx="609600" cy="581323"/>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 y="3886200"/>
            <a:ext cx="8458200" cy="2554545"/>
          </a:xfrm>
          <a:prstGeom prst="rect">
            <a:avLst/>
          </a:prstGeom>
          <a:noFill/>
        </p:spPr>
        <p:txBody>
          <a:bodyPr wrap="square" rtlCol="0">
            <a:spAutoFit/>
          </a:bodyPr>
          <a:lstStyle/>
          <a:p>
            <a:r>
              <a:rPr lang="vi-VN" sz="2800" dirty="0">
                <a:latin typeface="Times New Roman" pitchFamily="18" charset="0"/>
              </a:rPr>
              <a:t> </a:t>
            </a:r>
            <a:r>
              <a:rPr lang="en-US" sz="3200" dirty="0">
                <a:latin typeface="Times New Roman" pitchFamily="18" charset="0"/>
              </a:rPr>
              <a:t>a.</a:t>
            </a:r>
            <a:r>
              <a:rPr lang="vi-VN" sz="3200" dirty="0">
                <a:latin typeface="Times New Roman" pitchFamily="18" charset="0"/>
              </a:rPr>
              <a:t> </a:t>
            </a:r>
            <a:r>
              <a:rPr lang="en-US" sz="3200" dirty="0">
                <a:latin typeface="Times New Roman" pitchFamily="18" charset="0"/>
              </a:rPr>
              <a:t>C</a:t>
            </a:r>
            <a:r>
              <a:rPr lang="vi-VN" sz="3200" dirty="0">
                <a:latin typeface="Times New Roman" pitchFamily="18" charset="0"/>
              </a:rPr>
              <a:t>âu ca dao “Công cha như núi Thái Sơn, Nghĩa mẹ như nước trong nguồn chảy ra” cho </a:t>
            </a:r>
            <a:r>
              <a:rPr lang="en-US" sz="3200" dirty="0">
                <a:latin typeface="Times New Roman" pitchFamily="18" charset="0"/>
              </a:rPr>
              <a:t>ta </a:t>
            </a:r>
            <a:r>
              <a:rPr lang="vi-VN" sz="3200" dirty="0">
                <a:latin typeface="Times New Roman" pitchFamily="18" charset="0"/>
              </a:rPr>
              <a:t>thấy công lao to lớn</a:t>
            </a:r>
            <a:r>
              <a:rPr lang="en-US" sz="3200" dirty="0">
                <a:latin typeface="Times New Roman" pitchFamily="18" charset="0"/>
              </a:rPr>
              <a:t> </a:t>
            </a:r>
            <a:r>
              <a:rPr lang="en-US" sz="3200" dirty="0" err="1">
                <a:latin typeface="Times New Roman" pitchFamily="18" charset="0"/>
              </a:rPr>
              <a:t>của</a:t>
            </a:r>
            <a:r>
              <a:rPr lang="en-US" sz="3200" dirty="0">
                <a:latin typeface="Times New Roman" pitchFamily="18" charset="0"/>
              </a:rPr>
              <a:t> cha </a:t>
            </a:r>
            <a:r>
              <a:rPr lang="en-US" sz="3200" dirty="0" err="1">
                <a:latin typeface="Times New Roman" pitchFamily="18" charset="0"/>
              </a:rPr>
              <a:t>mẹ</a:t>
            </a:r>
            <a:r>
              <a:rPr lang="vi-VN" sz="3200" dirty="0">
                <a:latin typeface="Times New Roman" pitchFamily="18" charset="0"/>
              </a:rPr>
              <a:t> đối với con cái.                                                   </a:t>
            </a:r>
            <a:endParaRPr lang="en-US" sz="3200" dirty="0">
              <a:latin typeface="Times New Roman" pitchFamily="18" charset="0"/>
            </a:endParaRPr>
          </a:p>
          <a:p>
            <a:r>
              <a:rPr lang="vi-VN" sz="3200" dirty="0">
                <a:latin typeface="Times New Roman" pitchFamily="18" charset="0"/>
              </a:rPr>
              <a:t> </a:t>
            </a:r>
            <a:r>
              <a:rPr lang="en-US" sz="3200" dirty="0">
                <a:latin typeface="Times New Roman" pitchFamily="18" charset="0"/>
              </a:rPr>
              <a:t>b. H</a:t>
            </a:r>
            <a:r>
              <a:rPr lang="vi-VN" sz="3200" dirty="0">
                <a:latin typeface="Times New Roman" pitchFamily="18" charset="0"/>
              </a:rPr>
              <a:t>ình thức có thể làm tăng giá trị nội dung đồng thời hình thức có thể làm thấp giá trị nội dung</a:t>
            </a:r>
            <a:r>
              <a:rPr lang="en-US" sz="3200" dirty="0">
                <a:latin typeface="Times New Roman" pitchFamily="18" charset="0"/>
              </a:rPr>
              <a:t>.</a:t>
            </a:r>
            <a:endParaRPr lang="en-US" sz="3200" dirty="0"/>
          </a:p>
        </p:txBody>
      </p:sp>
    </p:spTree>
    <p:extLst>
      <p:ext uri="{BB962C8B-B14F-4D97-AF65-F5344CB8AC3E}">
        <p14:creationId xmlns:p14="http://schemas.microsoft.com/office/powerpoint/2010/main" val="3461847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6933" y="533400"/>
            <a:ext cx="4800600" cy="646331"/>
          </a:xfrm>
          <a:prstGeom prst="rect">
            <a:avLst/>
          </a:prstGeom>
          <a:noFill/>
        </p:spPr>
        <p:txBody>
          <a:bodyPr wrap="square" rtlCol="0">
            <a:spAutoFit/>
          </a:bodyPr>
          <a:lstStyle/>
          <a:p>
            <a:r>
              <a:rPr lang="en-US" sz="3600" b="1" dirty="0">
                <a:solidFill>
                  <a:schemeClr val="tx2"/>
                </a:solidFill>
                <a:latin typeface="Times New Roman" panose="02020603050405020304" pitchFamily="18" charset="0"/>
                <a:cs typeface="Times New Roman" panose="02020603050405020304" pitchFamily="18" charset="0"/>
              </a:rPr>
              <a:t>3. </a:t>
            </a:r>
            <a:r>
              <a:rPr lang="en-US" sz="3600" b="1" dirty="0" err="1">
                <a:solidFill>
                  <a:schemeClr val="tx2"/>
                </a:solidFill>
                <a:latin typeface="Times New Roman" panose="02020603050405020304" pitchFamily="18" charset="0"/>
                <a:cs typeface="Times New Roman" panose="02020603050405020304" pitchFamily="18" charset="0"/>
              </a:rPr>
              <a:t>Thừa</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quan</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hệ</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từ</a:t>
            </a:r>
            <a:endParaRPr lang="en-US" sz="3600" b="1" dirty="0">
              <a:solidFill>
                <a:schemeClr val="tx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09600" y="1420743"/>
            <a:ext cx="8077200" cy="1077218"/>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VD 3: SGK/ 106</a:t>
            </a:r>
          </a:p>
          <a:p>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249766" y="2228671"/>
            <a:ext cx="8678333" cy="646331"/>
          </a:xfrm>
          <a:prstGeom prst="rect">
            <a:avLst/>
          </a:prstGeom>
        </p:spPr>
        <p:txBody>
          <a:bodyPr wrap="square">
            <a:spAutoFit/>
          </a:bodyPr>
          <a:lstStyle/>
          <a:p>
            <a:pPr algn="just"/>
            <a:r>
              <a:rPr lang="en-US" sz="3600" dirty="0">
                <a:latin typeface="Times New Roman" pitchFamily="18" charset="0"/>
              </a:rPr>
              <a:t>- </a:t>
            </a:r>
            <a:r>
              <a:rPr lang="en-US" sz="3600" dirty="0" err="1">
                <a:latin typeface="Times New Roman" pitchFamily="18" charset="0"/>
              </a:rPr>
              <a:t>Bỏ</a:t>
            </a:r>
            <a:r>
              <a:rPr lang="en-US" sz="3600" dirty="0">
                <a:latin typeface="Times New Roman" pitchFamily="18" charset="0"/>
              </a:rPr>
              <a:t> 2 QHT </a:t>
            </a:r>
            <a:r>
              <a:rPr lang="en-US" sz="3600" dirty="0" err="1">
                <a:latin typeface="Times New Roman" pitchFamily="18" charset="0"/>
              </a:rPr>
              <a:t>đầu</a:t>
            </a:r>
            <a:r>
              <a:rPr lang="en-US" sz="3600" dirty="0">
                <a:latin typeface="Times New Roman" pitchFamily="18" charset="0"/>
              </a:rPr>
              <a:t> </a:t>
            </a:r>
            <a:r>
              <a:rPr lang="en-US" sz="3600" dirty="0" err="1">
                <a:latin typeface="Times New Roman" pitchFamily="18" charset="0"/>
              </a:rPr>
              <a:t>câu</a:t>
            </a:r>
            <a:r>
              <a:rPr lang="en-US" sz="3600" dirty="0">
                <a:latin typeface="Times New Roman" pitchFamily="18" charset="0"/>
              </a:rPr>
              <a:t>: qua, </a:t>
            </a:r>
            <a:r>
              <a:rPr lang="en-US" sz="3600" dirty="0" err="1">
                <a:latin typeface="Times New Roman" pitchFamily="18" charset="0"/>
              </a:rPr>
              <a:t>về</a:t>
            </a:r>
            <a:r>
              <a:rPr lang="vi-VN" sz="3600" dirty="0">
                <a:latin typeface="Times New Roman" pitchFamily="18" charset="0"/>
              </a:rPr>
              <a:t>. </a:t>
            </a:r>
            <a:endParaRPr lang="en-US" sz="3600" dirty="0"/>
          </a:p>
        </p:txBody>
      </p:sp>
    </p:spTree>
    <p:extLst>
      <p:ext uri="{BB962C8B-B14F-4D97-AF65-F5344CB8AC3E}">
        <p14:creationId xmlns:p14="http://schemas.microsoft.com/office/powerpoint/2010/main" val="3791237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328" y="-124691"/>
            <a:ext cx="9144001" cy="7010400"/>
          </a:xfrm>
        </p:spPr>
      </p:pic>
      <p:sp>
        <p:nvSpPr>
          <p:cNvPr id="5" name="TextBox 4"/>
          <p:cNvSpPr txBox="1"/>
          <p:nvPr/>
        </p:nvSpPr>
        <p:spPr>
          <a:xfrm>
            <a:off x="533400" y="457200"/>
            <a:ext cx="7848600" cy="2923877"/>
          </a:xfrm>
          <a:prstGeom prst="rect">
            <a:avLst/>
          </a:prstGeom>
          <a:noFill/>
        </p:spPr>
        <p:txBody>
          <a:bodyPr wrap="square" rtlCol="0">
            <a:spAutoFit/>
          </a:bodyPr>
          <a:lstStyle/>
          <a:p>
            <a:r>
              <a:rPr lang="en-US" sz="2400" b="1" u="sng" dirty="0" err="1">
                <a:latin typeface="Times New Roman" pitchFamily="18" charset="0"/>
              </a:rPr>
              <a:t>Ví</a:t>
            </a:r>
            <a:r>
              <a:rPr lang="en-US" sz="2400" b="1" u="sng" dirty="0">
                <a:latin typeface="Times New Roman" pitchFamily="18" charset="0"/>
              </a:rPr>
              <a:t> </a:t>
            </a:r>
            <a:r>
              <a:rPr lang="en-US" sz="2400" b="1" u="sng" dirty="0" err="1">
                <a:latin typeface="Times New Roman" pitchFamily="18" charset="0"/>
              </a:rPr>
              <a:t>dụ</a:t>
            </a:r>
            <a:r>
              <a:rPr lang="vi-VN" sz="2400" b="1" u="sng" dirty="0">
                <a:latin typeface="Times New Roman" pitchFamily="18" charset="0"/>
              </a:rPr>
              <a:t> 4:</a:t>
            </a:r>
            <a:endParaRPr lang="en-US" sz="2400" b="1" u="sng" dirty="0">
              <a:latin typeface="Times New Roman" pitchFamily="18" charset="0"/>
            </a:endParaRPr>
          </a:p>
          <a:p>
            <a:r>
              <a:rPr lang="vi-VN" sz="2400" dirty="0">
                <a:latin typeface="Times New Roman" pitchFamily="18" charset="0"/>
              </a:rPr>
              <a:t> </a:t>
            </a:r>
            <a:r>
              <a:rPr lang="en-US" sz="3200" dirty="0">
                <a:latin typeface="Times New Roman" pitchFamily="18" charset="0"/>
              </a:rPr>
              <a:t>a. </a:t>
            </a:r>
            <a:r>
              <a:rPr lang="vi-VN" sz="3200" dirty="0">
                <a:latin typeface="Times New Roman" pitchFamily="18" charset="0"/>
              </a:rPr>
              <a:t>Nam là một học sinh giỏi toàn diện. Không những giỏi Toán, không những giỏi về môn Văn. Thầy giáo rất khen Nam.                                                   </a:t>
            </a:r>
            <a:endParaRPr lang="en-US" sz="3200" dirty="0">
              <a:latin typeface="Times New Roman" pitchFamily="18" charset="0"/>
            </a:endParaRPr>
          </a:p>
          <a:p>
            <a:r>
              <a:rPr lang="vi-VN" sz="3200" dirty="0">
                <a:latin typeface="Times New Roman" pitchFamily="18" charset="0"/>
              </a:rPr>
              <a:t> </a:t>
            </a:r>
            <a:r>
              <a:rPr lang="en-US" sz="3200" dirty="0">
                <a:latin typeface="Times New Roman" pitchFamily="18" charset="0"/>
              </a:rPr>
              <a:t>b. </a:t>
            </a:r>
            <a:r>
              <a:rPr lang="vi-VN" sz="3200" dirty="0">
                <a:latin typeface="Times New Roman" pitchFamily="18" charset="0"/>
              </a:rPr>
              <a:t>Nó thích tâm sự với mẹ, không thích với chị.</a:t>
            </a:r>
          </a:p>
        </p:txBody>
      </p:sp>
      <p:sp>
        <p:nvSpPr>
          <p:cNvPr id="6" name="Down Arrow 5"/>
          <p:cNvSpPr/>
          <p:nvPr/>
        </p:nvSpPr>
        <p:spPr>
          <a:xfrm>
            <a:off x="4121042" y="3200399"/>
            <a:ext cx="571500" cy="544681"/>
          </a:xfrm>
          <a:prstGeom prst="downArrow">
            <a:avLst>
              <a:gd name="adj1" fmla="val 50000"/>
              <a:gd name="adj2" fmla="val 37411"/>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14400" y="3745081"/>
            <a:ext cx="7848600" cy="2554545"/>
          </a:xfrm>
          <a:prstGeom prst="rect">
            <a:avLst/>
          </a:prstGeom>
          <a:noFill/>
        </p:spPr>
        <p:txBody>
          <a:bodyPr wrap="square" rtlCol="0">
            <a:spAutoFit/>
          </a:bodyPr>
          <a:lstStyle/>
          <a:p>
            <a:r>
              <a:rPr lang="vi-VN" sz="2400" dirty="0">
                <a:latin typeface="Times New Roman" pitchFamily="18" charset="0"/>
              </a:rPr>
              <a:t> </a:t>
            </a:r>
            <a:r>
              <a:rPr lang="en-US" sz="3200" dirty="0">
                <a:latin typeface="Times New Roman" pitchFamily="18" charset="0"/>
              </a:rPr>
              <a:t>a.</a:t>
            </a:r>
            <a:r>
              <a:rPr lang="vi-VN" sz="3200" dirty="0">
                <a:latin typeface="Times New Roman" pitchFamily="18" charset="0"/>
              </a:rPr>
              <a:t> Nam là một học sinh giỏi toàn diện. </a:t>
            </a:r>
            <a:r>
              <a:rPr lang="en-US" sz="3200" dirty="0" err="1">
                <a:latin typeface="Times New Roman" pitchFamily="18" charset="0"/>
              </a:rPr>
              <a:t>Cậu</a:t>
            </a:r>
            <a:r>
              <a:rPr lang="en-US" sz="3200" dirty="0">
                <a:latin typeface="Times New Roman" pitchFamily="18" charset="0"/>
              </a:rPr>
              <a:t> </a:t>
            </a:r>
            <a:r>
              <a:rPr lang="en-US" sz="3200" dirty="0">
                <a:solidFill>
                  <a:srgbClr val="FF0000"/>
                </a:solidFill>
                <a:latin typeface="Times New Roman" pitchFamily="18" charset="0"/>
              </a:rPr>
              <a:t>k</a:t>
            </a:r>
            <a:r>
              <a:rPr lang="vi-VN" sz="3200" dirty="0">
                <a:solidFill>
                  <a:srgbClr val="FF0000"/>
                </a:solidFill>
                <a:latin typeface="Times New Roman" pitchFamily="18" charset="0"/>
              </a:rPr>
              <a:t>hông những </a:t>
            </a:r>
            <a:r>
              <a:rPr lang="vi-VN" sz="3200" dirty="0">
                <a:latin typeface="Times New Roman" pitchFamily="18" charset="0"/>
              </a:rPr>
              <a:t>giỏi Toán</a:t>
            </a:r>
            <a:r>
              <a:rPr lang="en-US" sz="3200" dirty="0">
                <a:latin typeface="Times New Roman" pitchFamily="18" charset="0"/>
              </a:rPr>
              <a:t> </a:t>
            </a:r>
            <a:r>
              <a:rPr lang="en-US" sz="3200" dirty="0" err="1">
                <a:solidFill>
                  <a:srgbClr val="FF0000"/>
                </a:solidFill>
                <a:latin typeface="Times New Roman" pitchFamily="18" charset="0"/>
              </a:rPr>
              <a:t>mà</a:t>
            </a:r>
            <a:r>
              <a:rPr lang="en-US" sz="3200" dirty="0">
                <a:latin typeface="Times New Roman" pitchFamily="18" charset="0"/>
              </a:rPr>
              <a:t> </a:t>
            </a:r>
            <a:r>
              <a:rPr lang="en-US" sz="3200" dirty="0" err="1">
                <a:solidFill>
                  <a:srgbClr val="FF0000"/>
                </a:solidFill>
                <a:latin typeface="Times New Roman" pitchFamily="18" charset="0"/>
              </a:rPr>
              <a:t>còn</a:t>
            </a:r>
            <a:r>
              <a:rPr lang="vi-VN" sz="3200" dirty="0">
                <a:latin typeface="Times New Roman" pitchFamily="18" charset="0"/>
              </a:rPr>
              <a:t> giỏi Văn. </a:t>
            </a:r>
            <a:r>
              <a:rPr lang="en-US" sz="3200" dirty="0" err="1">
                <a:latin typeface="Times New Roman" pitchFamily="18" charset="0"/>
              </a:rPr>
              <a:t>Nên</a:t>
            </a:r>
            <a:r>
              <a:rPr lang="en-US" sz="3200" dirty="0">
                <a:solidFill>
                  <a:srgbClr val="FF0000"/>
                </a:solidFill>
                <a:latin typeface="Times New Roman" pitchFamily="18" charset="0"/>
              </a:rPr>
              <a:t> </a:t>
            </a:r>
            <a:r>
              <a:rPr lang="en-US" sz="3200" dirty="0">
                <a:latin typeface="Times New Roman" pitchFamily="18" charset="0"/>
              </a:rPr>
              <a:t>t</a:t>
            </a:r>
            <a:r>
              <a:rPr lang="vi-VN" sz="3200" dirty="0">
                <a:latin typeface="Times New Roman" pitchFamily="18" charset="0"/>
              </a:rPr>
              <a:t>hầy giáo rất khen Nam.                                                   </a:t>
            </a:r>
            <a:endParaRPr lang="en-US" sz="3200" dirty="0">
              <a:latin typeface="Times New Roman" pitchFamily="18" charset="0"/>
            </a:endParaRPr>
          </a:p>
          <a:p>
            <a:r>
              <a:rPr lang="vi-VN" sz="3200" dirty="0">
                <a:latin typeface="Times New Roman" pitchFamily="18" charset="0"/>
              </a:rPr>
              <a:t> </a:t>
            </a:r>
            <a:r>
              <a:rPr lang="en-US" sz="3200" dirty="0">
                <a:latin typeface="Times New Roman" pitchFamily="18" charset="0"/>
              </a:rPr>
              <a:t>b. </a:t>
            </a:r>
            <a:r>
              <a:rPr lang="vi-VN" sz="3200" dirty="0">
                <a:latin typeface="Times New Roman" pitchFamily="18" charset="0"/>
              </a:rPr>
              <a:t>Nó thích tâm sự với mẹ</a:t>
            </a:r>
            <a:r>
              <a:rPr lang="en-US" sz="3200" dirty="0">
                <a:latin typeface="Times New Roman" pitchFamily="18" charset="0"/>
              </a:rPr>
              <a:t> </a:t>
            </a:r>
            <a:r>
              <a:rPr lang="en-US" sz="3200" dirty="0" err="1">
                <a:latin typeface="Times New Roman" pitchFamily="18" charset="0"/>
              </a:rPr>
              <a:t>nhưng</a:t>
            </a:r>
            <a:r>
              <a:rPr lang="vi-VN" sz="3200" dirty="0">
                <a:latin typeface="Times New Roman" pitchFamily="18" charset="0"/>
              </a:rPr>
              <a:t> không thích</a:t>
            </a:r>
            <a:r>
              <a:rPr lang="en-US" sz="3200" dirty="0">
                <a:latin typeface="Times New Roman" pitchFamily="18" charset="0"/>
              </a:rPr>
              <a:t> </a:t>
            </a:r>
            <a:r>
              <a:rPr lang="en-US" sz="3200" dirty="0" err="1">
                <a:solidFill>
                  <a:srgbClr val="FF0000"/>
                </a:solidFill>
                <a:latin typeface="Times New Roman" pitchFamily="18" charset="0"/>
              </a:rPr>
              <a:t>tâm</a:t>
            </a:r>
            <a:r>
              <a:rPr lang="en-US" sz="3200" dirty="0">
                <a:solidFill>
                  <a:srgbClr val="FF0000"/>
                </a:solidFill>
                <a:latin typeface="Times New Roman" pitchFamily="18" charset="0"/>
              </a:rPr>
              <a:t> </a:t>
            </a:r>
            <a:r>
              <a:rPr lang="en-US" sz="3200" dirty="0" err="1">
                <a:solidFill>
                  <a:srgbClr val="FF0000"/>
                </a:solidFill>
                <a:latin typeface="Times New Roman" pitchFamily="18" charset="0"/>
              </a:rPr>
              <a:t>sự</a:t>
            </a:r>
            <a:r>
              <a:rPr lang="vi-VN" sz="3200" dirty="0">
                <a:solidFill>
                  <a:srgbClr val="FF0000"/>
                </a:solidFill>
                <a:latin typeface="Times New Roman" pitchFamily="18" charset="0"/>
              </a:rPr>
              <a:t> </a:t>
            </a:r>
            <a:r>
              <a:rPr lang="vi-VN" sz="3200" dirty="0">
                <a:latin typeface="Times New Roman" pitchFamily="18" charset="0"/>
              </a:rPr>
              <a:t>với chị.</a:t>
            </a:r>
          </a:p>
        </p:txBody>
      </p:sp>
    </p:spTree>
    <p:extLst>
      <p:ext uri="{BB962C8B-B14F-4D97-AF65-F5344CB8AC3E}">
        <p14:creationId xmlns:p14="http://schemas.microsoft.com/office/powerpoint/2010/main" val="122781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0" y="267951"/>
            <a:ext cx="7518400" cy="584775"/>
          </a:xfrm>
          <a:prstGeom prst="rect">
            <a:avLst/>
          </a:prstGeom>
          <a:noFill/>
        </p:spPr>
        <p:txBody>
          <a:bodyPr wrap="square" rtlCol="0">
            <a:spAutoFit/>
          </a:bodyPr>
          <a:lstStyle/>
          <a:p>
            <a:r>
              <a:rPr lang="en-US" sz="3200" dirty="0">
                <a:solidFill>
                  <a:srgbClr val="7030A0"/>
                </a:solidFill>
                <a:latin typeface="Times New Roman" panose="02020603050405020304" pitchFamily="18" charset="0"/>
                <a:cs typeface="Times New Roman" panose="02020603050405020304" pitchFamily="18" charset="0"/>
              </a:rPr>
              <a:t>4. </a:t>
            </a:r>
            <a:r>
              <a:rPr lang="en-US" sz="3200" dirty="0" err="1">
                <a:solidFill>
                  <a:srgbClr val="7030A0"/>
                </a:solidFill>
                <a:latin typeface="Times New Roman" panose="02020603050405020304" pitchFamily="18" charset="0"/>
                <a:cs typeface="Times New Roman" panose="02020603050405020304" pitchFamily="18" charset="0"/>
              </a:rPr>
              <a:t>Dùng</a:t>
            </a:r>
            <a:r>
              <a:rPr lang="en-US" sz="3200" dirty="0">
                <a:solidFill>
                  <a:srgbClr val="7030A0"/>
                </a:solidFill>
                <a:latin typeface="Times New Roman" panose="02020603050405020304" pitchFamily="18" charset="0"/>
                <a:cs typeface="Times New Roman" panose="02020603050405020304" pitchFamily="18" charset="0"/>
              </a:rPr>
              <a:t> QHT </a:t>
            </a:r>
            <a:r>
              <a:rPr lang="en-US" sz="3200" dirty="0" err="1">
                <a:solidFill>
                  <a:srgbClr val="7030A0"/>
                </a:solidFill>
                <a:latin typeface="Times New Roman" panose="02020603050405020304" pitchFamily="18" charset="0"/>
                <a:cs typeface="Times New Roman" panose="02020603050405020304" pitchFamily="18" charset="0"/>
              </a:rPr>
              <a:t>mà</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không</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có</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tác</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dụng</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liên</a:t>
            </a:r>
            <a:r>
              <a:rPr lang="en-US" sz="3200" dirty="0">
                <a:solidFill>
                  <a:srgbClr val="7030A0"/>
                </a:solidFill>
                <a:latin typeface="Times New Roman" panose="02020603050405020304" pitchFamily="18" charset="0"/>
                <a:cs typeface="Times New Roman" panose="02020603050405020304" pitchFamily="18" charset="0"/>
              </a:rPr>
              <a:t> </a:t>
            </a:r>
            <a:r>
              <a:rPr lang="en-US" sz="3200" dirty="0" err="1">
                <a:solidFill>
                  <a:srgbClr val="7030A0"/>
                </a:solidFill>
                <a:latin typeface="Times New Roman" panose="02020603050405020304" pitchFamily="18" charset="0"/>
                <a:cs typeface="Times New Roman" panose="02020603050405020304" pitchFamily="18" charset="0"/>
              </a:rPr>
              <a:t>kết</a:t>
            </a:r>
            <a:endParaRPr lang="en-US" sz="3200" dirty="0">
              <a:solidFill>
                <a:srgbClr val="7030A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73567" y="1120676"/>
            <a:ext cx="411480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VD 4: SGK/107</a:t>
            </a:r>
          </a:p>
        </p:txBody>
      </p:sp>
      <p:sp>
        <p:nvSpPr>
          <p:cNvPr id="5" name="Rectangle 4"/>
          <p:cNvSpPr/>
          <p:nvPr/>
        </p:nvSpPr>
        <p:spPr>
          <a:xfrm>
            <a:off x="0" y="1660617"/>
            <a:ext cx="8991600" cy="2862322"/>
          </a:xfrm>
          <a:prstGeom prst="rect">
            <a:avLst/>
          </a:prstGeom>
        </p:spPr>
        <p:txBody>
          <a:bodyPr wrap="square">
            <a:spAutoFit/>
          </a:bodyPr>
          <a:lstStyle/>
          <a:p>
            <a:pPr algn="just"/>
            <a:r>
              <a:rPr lang="en-US" sz="3600" dirty="0">
                <a:latin typeface="Times New Roman" pitchFamily="18" charset="0"/>
              </a:rPr>
              <a:t>- </a:t>
            </a:r>
            <a:r>
              <a:rPr lang="vi-VN" sz="3600" dirty="0">
                <a:latin typeface="Times New Roman" pitchFamily="18" charset="0"/>
              </a:rPr>
              <a:t>Nam </a:t>
            </a:r>
            <a:r>
              <a:rPr lang="en-US" sz="3600" dirty="0">
                <a:latin typeface="Times New Roman" pitchFamily="18" charset="0"/>
              </a:rPr>
              <a:t>…</a:t>
            </a:r>
            <a:r>
              <a:rPr lang="vi-VN" sz="3600" dirty="0">
                <a:latin typeface="Times New Roman" pitchFamily="18" charset="0"/>
              </a:rPr>
              <a:t> toàn diện. </a:t>
            </a:r>
            <a:r>
              <a:rPr lang="en-US" sz="3600" dirty="0" err="1">
                <a:latin typeface="Times New Roman" pitchFamily="18" charset="0"/>
              </a:rPr>
              <a:t>Cậu</a:t>
            </a:r>
            <a:r>
              <a:rPr lang="en-US" sz="3600" dirty="0">
                <a:latin typeface="Times New Roman" pitchFamily="18" charset="0"/>
              </a:rPr>
              <a:t> </a:t>
            </a:r>
            <a:r>
              <a:rPr lang="en-US" sz="3600" dirty="0">
                <a:solidFill>
                  <a:srgbClr val="FF0000"/>
                </a:solidFill>
                <a:latin typeface="Times New Roman" pitchFamily="18" charset="0"/>
              </a:rPr>
              <a:t>k</a:t>
            </a:r>
            <a:r>
              <a:rPr lang="vi-VN" sz="3600" dirty="0">
                <a:solidFill>
                  <a:srgbClr val="FF0000"/>
                </a:solidFill>
                <a:latin typeface="Times New Roman" pitchFamily="18" charset="0"/>
              </a:rPr>
              <a:t>hông những </a:t>
            </a:r>
            <a:r>
              <a:rPr lang="vi-VN" sz="3600" dirty="0">
                <a:latin typeface="Times New Roman" pitchFamily="18" charset="0"/>
              </a:rPr>
              <a:t>giỏi Toán</a:t>
            </a:r>
            <a:r>
              <a:rPr lang="en-US" sz="3600" dirty="0">
                <a:latin typeface="Times New Roman" pitchFamily="18" charset="0"/>
              </a:rPr>
              <a:t> </a:t>
            </a:r>
            <a:r>
              <a:rPr lang="en-US" sz="3600" dirty="0" err="1">
                <a:solidFill>
                  <a:srgbClr val="FF0000"/>
                </a:solidFill>
                <a:latin typeface="Times New Roman" pitchFamily="18" charset="0"/>
              </a:rPr>
              <a:t>mà</a:t>
            </a:r>
            <a:r>
              <a:rPr lang="en-US" sz="3600" dirty="0">
                <a:latin typeface="Times New Roman" pitchFamily="18" charset="0"/>
              </a:rPr>
              <a:t> </a:t>
            </a:r>
            <a:r>
              <a:rPr lang="en-US" sz="3600" dirty="0" err="1">
                <a:solidFill>
                  <a:srgbClr val="FF0000"/>
                </a:solidFill>
                <a:latin typeface="Times New Roman" pitchFamily="18" charset="0"/>
              </a:rPr>
              <a:t>còn</a:t>
            </a:r>
            <a:r>
              <a:rPr lang="vi-VN" sz="3600" dirty="0">
                <a:latin typeface="Times New Roman" pitchFamily="18" charset="0"/>
              </a:rPr>
              <a:t> giỏi Văn. </a:t>
            </a:r>
            <a:r>
              <a:rPr lang="en-US" sz="3600" dirty="0" err="1">
                <a:solidFill>
                  <a:srgbClr val="FF0000"/>
                </a:solidFill>
                <a:latin typeface="Times New Roman" pitchFamily="18" charset="0"/>
              </a:rPr>
              <a:t>Nên</a:t>
            </a:r>
            <a:r>
              <a:rPr lang="en-US" sz="3600" dirty="0">
                <a:solidFill>
                  <a:srgbClr val="FF0000"/>
                </a:solidFill>
                <a:latin typeface="Times New Roman" pitchFamily="18" charset="0"/>
              </a:rPr>
              <a:t> </a:t>
            </a:r>
            <a:r>
              <a:rPr lang="en-US" sz="3600" dirty="0">
                <a:latin typeface="Times New Roman" pitchFamily="18" charset="0"/>
              </a:rPr>
              <a:t>t</a:t>
            </a:r>
            <a:r>
              <a:rPr lang="vi-VN" sz="3600" dirty="0">
                <a:latin typeface="Times New Roman" pitchFamily="18" charset="0"/>
              </a:rPr>
              <a:t>hầy giáo rất khen Nam.                                                   </a:t>
            </a:r>
            <a:endParaRPr lang="en-US" sz="3600" dirty="0">
              <a:latin typeface="Times New Roman" pitchFamily="18" charset="0"/>
            </a:endParaRPr>
          </a:p>
          <a:p>
            <a:pPr algn="just"/>
            <a:r>
              <a:rPr lang="vi-VN" sz="3600" dirty="0">
                <a:latin typeface="Times New Roman" pitchFamily="18" charset="0"/>
              </a:rPr>
              <a:t> </a:t>
            </a:r>
            <a:r>
              <a:rPr lang="en-US" sz="3600" dirty="0">
                <a:latin typeface="Times New Roman" pitchFamily="18" charset="0"/>
              </a:rPr>
              <a:t>b. </a:t>
            </a:r>
            <a:r>
              <a:rPr lang="vi-VN" sz="3600" dirty="0">
                <a:latin typeface="Times New Roman" pitchFamily="18" charset="0"/>
              </a:rPr>
              <a:t>Nó thích tâm sự với mẹ</a:t>
            </a:r>
            <a:r>
              <a:rPr lang="en-US" sz="3600" dirty="0">
                <a:latin typeface="Times New Roman" pitchFamily="18" charset="0"/>
              </a:rPr>
              <a:t> </a:t>
            </a:r>
            <a:r>
              <a:rPr lang="en-US" sz="3600" dirty="0" err="1">
                <a:latin typeface="Times New Roman" pitchFamily="18" charset="0"/>
              </a:rPr>
              <a:t>nhưng</a:t>
            </a:r>
            <a:r>
              <a:rPr lang="vi-VN" sz="3600" dirty="0">
                <a:latin typeface="Times New Roman" pitchFamily="18" charset="0"/>
              </a:rPr>
              <a:t> không thích</a:t>
            </a:r>
            <a:r>
              <a:rPr lang="en-US" sz="3600" dirty="0">
                <a:latin typeface="Times New Roman" pitchFamily="18" charset="0"/>
              </a:rPr>
              <a:t> </a:t>
            </a:r>
            <a:r>
              <a:rPr lang="en-US" sz="3600" dirty="0" err="1">
                <a:solidFill>
                  <a:srgbClr val="FF0000"/>
                </a:solidFill>
                <a:latin typeface="Times New Roman" pitchFamily="18" charset="0"/>
              </a:rPr>
              <a:t>tâm</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sự</a:t>
            </a:r>
            <a:r>
              <a:rPr lang="vi-VN" sz="3600" dirty="0">
                <a:solidFill>
                  <a:srgbClr val="FF0000"/>
                </a:solidFill>
                <a:latin typeface="Times New Roman" pitchFamily="18" charset="0"/>
              </a:rPr>
              <a:t> </a:t>
            </a:r>
            <a:r>
              <a:rPr lang="vi-VN" sz="3600" dirty="0">
                <a:latin typeface="Times New Roman" pitchFamily="18" charset="0"/>
              </a:rPr>
              <a:t>với chị.</a:t>
            </a:r>
          </a:p>
        </p:txBody>
      </p:sp>
      <p:sp>
        <p:nvSpPr>
          <p:cNvPr id="6" name="TextBox 5"/>
          <p:cNvSpPr txBox="1"/>
          <p:nvPr/>
        </p:nvSpPr>
        <p:spPr>
          <a:xfrm>
            <a:off x="228600" y="4876800"/>
            <a:ext cx="7239000" cy="1200329"/>
          </a:xfrm>
          <a:prstGeom prst="rect">
            <a:avLst/>
          </a:prstGeom>
          <a:noFill/>
        </p:spPr>
        <p:txBody>
          <a:bodyPr wrap="square" rtlCol="0">
            <a:spAutoFit/>
          </a:bodyPr>
          <a:lstStyle/>
          <a:p>
            <a:r>
              <a:rPr lang="en-US" sz="3600" dirty="0">
                <a:solidFill>
                  <a:srgbClr val="FFC000"/>
                </a:solidFill>
                <a:latin typeface="Times New Roman" panose="02020603050405020304" pitchFamily="18" charset="0"/>
                <a:cs typeface="Times New Roman" panose="02020603050405020304" pitchFamily="18" charset="0"/>
              </a:rPr>
              <a:t>II. </a:t>
            </a:r>
            <a:r>
              <a:rPr lang="en-US" sz="3600" dirty="0" err="1">
                <a:solidFill>
                  <a:srgbClr val="FFC000"/>
                </a:solidFill>
                <a:latin typeface="Times New Roman" panose="02020603050405020304" pitchFamily="18" charset="0"/>
                <a:cs typeface="Times New Roman" panose="02020603050405020304" pitchFamily="18" charset="0"/>
              </a:rPr>
              <a:t>Bài</a:t>
            </a:r>
            <a:r>
              <a:rPr lang="en-US" sz="3600" dirty="0">
                <a:solidFill>
                  <a:srgbClr val="FFC000"/>
                </a:solidFill>
                <a:latin typeface="Times New Roman" panose="02020603050405020304" pitchFamily="18" charset="0"/>
                <a:cs typeface="Times New Roman" panose="02020603050405020304" pitchFamily="18" charset="0"/>
              </a:rPr>
              <a:t> </a:t>
            </a:r>
            <a:r>
              <a:rPr lang="en-US" sz="3600" dirty="0" err="1">
                <a:solidFill>
                  <a:srgbClr val="FFC000"/>
                </a:solidFill>
                <a:latin typeface="Times New Roman" panose="02020603050405020304" pitchFamily="18" charset="0"/>
                <a:cs typeface="Times New Roman" panose="02020603050405020304" pitchFamily="18" charset="0"/>
              </a:rPr>
              <a:t>học</a:t>
            </a:r>
            <a:endParaRPr lang="en-US" sz="3600" dirty="0">
              <a:solidFill>
                <a:srgbClr val="FFC000"/>
              </a:solidFill>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nhớ</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sgk</a:t>
            </a:r>
            <a:r>
              <a:rPr lang="en-US" sz="3600" dirty="0">
                <a:latin typeface="Times New Roman" panose="02020603050405020304" pitchFamily="18" charset="0"/>
                <a:cs typeface="Times New Roman" panose="02020603050405020304" pitchFamily="18" charset="0"/>
              </a:rPr>
              <a:t>/ 107</a:t>
            </a:r>
          </a:p>
        </p:txBody>
      </p:sp>
    </p:spTree>
    <p:extLst>
      <p:ext uri="{BB962C8B-B14F-4D97-AF65-F5344CB8AC3E}">
        <p14:creationId xmlns:p14="http://schemas.microsoft.com/office/powerpoint/2010/main" val="3279729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7709"/>
            <a:ext cx="9144000" cy="6885709"/>
          </a:xfrm>
        </p:spPr>
      </p:pic>
      <p:sp>
        <p:nvSpPr>
          <p:cNvPr id="5" name="TextBox 4"/>
          <p:cNvSpPr txBox="1"/>
          <p:nvPr/>
        </p:nvSpPr>
        <p:spPr>
          <a:xfrm>
            <a:off x="1371600" y="1600200"/>
            <a:ext cx="184731" cy="369332"/>
          </a:xfrm>
          <a:prstGeom prst="rect">
            <a:avLst/>
          </a:prstGeom>
          <a:noFill/>
        </p:spPr>
        <p:txBody>
          <a:bodyPr wrap="none" rtlCol="0">
            <a:spAutoFit/>
          </a:bodyPr>
          <a:lstStyle/>
          <a:p>
            <a:endParaRPr lang="en-US"/>
          </a:p>
        </p:txBody>
      </p:sp>
      <p:sp>
        <p:nvSpPr>
          <p:cNvPr id="6" name="TextBox 5"/>
          <p:cNvSpPr txBox="1"/>
          <p:nvPr/>
        </p:nvSpPr>
        <p:spPr>
          <a:xfrm>
            <a:off x="685800" y="1450170"/>
            <a:ext cx="7315200" cy="369332"/>
          </a:xfrm>
          <a:prstGeom prst="rect">
            <a:avLst/>
          </a:prstGeom>
          <a:noFill/>
        </p:spPr>
        <p:txBody>
          <a:bodyPr wrap="square" rtlCol="0">
            <a:spAutoFit/>
          </a:bodyPr>
          <a:lstStyle/>
          <a:p>
            <a:endParaRPr lang="en-US"/>
          </a:p>
        </p:txBody>
      </p:sp>
      <p:sp>
        <p:nvSpPr>
          <p:cNvPr id="7" name="Text Box 6"/>
          <p:cNvSpPr txBox="1">
            <a:spLocks noChangeArrowheads="1"/>
          </p:cNvSpPr>
          <p:nvPr/>
        </p:nvSpPr>
        <p:spPr bwMode="auto">
          <a:xfrm>
            <a:off x="-34636" y="-13855"/>
            <a:ext cx="9178636" cy="523875"/>
          </a:xfrm>
          <a:prstGeom prst="rect">
            <a:avLst/>
          </a:prstGeom>
          <a:solidFill>
            <a:schemeClr val="bg1"/>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spcBef>
                <a:spcPct val="50000"/>
              </a:spcBef>
              <a:defRPr/>
            </a:pPr>
            <a:r>
              <a:rPr lang="en-US" sz="2800" b="1" dirty="0">
                <a:solidFill>
                  <a:schemeClr val="tx1"/>
                </a:solidFill>
                <a:latin typeface="Times New Roman" pitchFamily="18" charset="0"/>
                <a:cs typeface="Times New Roman" pitchFamily="18" charset="0"/>
              </a:rPr>
              <a:t>CHỮA LỖI VỀ QUAN HỆ TỪ</a:t>
            </a:r>
          </a:p>
        </p:txBody>
      </p:sp>
      <p:sp>
        <p:nvSpPr>
          <p:cNvPr id="8" name="Rectangle 7"/>
          <p:cNvSpPr/>
          <p:nvPr/>
        </p:nvSpPr>
        <p:spPr>
          <a:xfrm>
            <a:off x="4495800" y="3048000"/>
            <a:ext cx="1371600" cy="17526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err="1">
                <a:solidFill>
                  <a:schemeClr val="tx1"/>
                </a:solidFill>
                <a:latin typeface="Times New Roman" pitchFamily="18" charset="0"/>
                <a:cs typeface="Times New Roman" pitchFamily="18" charset="0"/>
              </a:rPr>
              <a:t>Thừa</a:t>
            </a:r>
            <a:r>
              <a:rPr lang="en-US" sz="2400" b="1">
                <a:solidFill>
                  <a:schemeClr val="tx1"/>
                </a:solidFill>
                <a:latin typeface="Times New Roman" pitchFamily="18" charset="0"/>
                <a:cs typeface="Times New Roman" pitchFamily="18" charset="0"/>
              </a:rPr>
              <a:t> quan hệ từ</a:t>
            </a:r>
            <a:endParaRPr lang="en-US" sz="2400" b="1" dirty="0">
              <a:solidFill>
                <a:schemeClr val="tx1"/>
              </a:solidFill>
              <a:latin typeface="Times New Roman" pitchFamily="18" charset="0"/>
              <a:cs typeface="Times New Roman" pitchFamily="18" charset="0"/>
            </a:endParaRPr>
          </a:p>
        </p:txBody>
      </p:sp>
      <p:sp>
        <p:nvSpPr>
          <p:cNvPr id="9" name="Rectangle 8"/>
          <p:cNvSpPr/>
          <p:nvPr/>
        </p:nvSpPr>
        <p:spPr>
          <a:xfrm>
            <a:off x="457200" y="3048000"/>
            <a:ext cx="1447800" cy="1752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err="1">
                <a:solidFill>
                  <a:schemeClr val="tx1"/>
                </a:solidFill>
                <a:latin typeface="Times New Roman" pitchFamily="18" charset="0"/>
                <a:cs typeface="Times New Roman" pitchFamily="18" charset="0"/>
              </a:rPr>
              <a:t>Thiếu</a:t>
            </a:r>
            <a:r>
              <a:rPr lang="en-US" sz="2400" b="1">
                <a:solidFill>
                  <a:schemeClr val="tx1"/>
                </a:solidFill>
                <a:latin typeface="Times New Roman" pitchFamily="18" charset="0"/>
                <a:cs typeface="Times New Roman" pitchFamily="18" charset="0"/>
              </a:rPr>
              <a:t> quan hệ từ</a:t>
            </a:r>
            <a:endParaRPr lang="en-US" sz="2400" b="1" dirty="0">
              <a:solidFill>
                <a:schemeClr val="tx1"/>
              </a:solidFill>
              <a:latin typeface="Times New Roman" pitchFamily="18" charset="0"/>
              <a:cs typeface="Times New Roman" pitchFamily="18" charset="0"/>
            </a:endParaRPr>
          </a:p>
        </p:txBody>
      </p:sp>
      <p:sp>
        <p:nvSpPr>
          <p:cNvPr id="10" name="Rectangle 9"/>
          <p:cNvSpPr/>
          <p:nvPr/>
        </p:nvSpPr>
        <p:spPr>
          <a:xfrm>
            <a:off x="2286000" y="762000"/>
            <a:ext cx="3962400" cy="9144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a:solidFill>
                  <a:schemeClr val="tx1"/>
                </a:solidFill>
                <a:latin typeface="Times New Roman" pitchFamily="18" charset="0"/>
                <a:cs typeface="Times New Roman" pitchFamily="18" charset="0"/>
              </a:rPr>
              <a:t>Các</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lỗi</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thường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gặp</a:t>
            </a:r>
            <a:r>
              <a:rPr lang="en-US" sz="2400" b="1" dirty="0">
                <a:solidFill>
                  <a:schemeClr val="tx1"/>
                </a:solidFill>
                <a:latin typeface="Times New Roman" pitchFamily="18" charset="0"/>
                <a:cs typeface="Times New Roman" pitchFamily="18" charset="0"/>
              </a:rPr>
              <a:t> </a:t>
            </a:r>
          </a:p>
          <a:p>
            <a:pPr algn="ctr">
              <a:defRPr/>
            </a:pPr>
            <a:r>
              <a:rPr lang="en-US" sz="2400" b="1" dirty="0" err="1">
                <a:solidFill>
                  <a:schemeClr val="tx1"/>
                </a:solidFill>
                <a:latin typeface="Times New Roman" pitchFamily="18" charset="0"/>
                <a:cs typeface="Times New Roman" pitchFamily="18" charset="0"/>
              </a:rPr>
              <a:t>về</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quan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hệ</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từ</a:t>
            </a:r>
            <a:r>
              <a:rPr lang="en-US" sz="2400" b="1" dirty="0">
                <a:solidFill>
                  <a:schemeClr val="tx1"/>
                </a:solidFill>
                <a:latin typeface="Times New Roman" pitchFamily="18" charset="0"/>
                <a:cs typeface="Times New Roman" pitchFamily="18" charset="0"/>
              </a:rPr>
              <a:t>.</a:t>
            </a:r>
          </a:p>
        </p:txBody>
      </p:sp>
      <p:sp>
        <p:nvSpPr>
          <p:cNvPr id="11" name="Rectangle 10"/>
          <p:cNvSpPr/>
          <p:nvPr/>
        </p:nvSpPr>
        <p:spPr>
          <a:xfrm>
            <a:off x="6367670" y="3048001"/>
            <a:ext cx="1981200" cy="17526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b="1">
                <a:solidFill>
                  <a:schemeClr val="tx1"/>
                </a:solidFill>
                <a:latin typeface="Times New Roman" pitchFamily="18" charset="0"/>
                <a:cs typeface="Times New Roman" pitchFamily="18" charset="0"/>
              </a:rPr>
              <a:t>Dùng quan hệ từ </a:t>
            </a:r>
            <a:r>
              <a:rPr lang="en-US" sz="2400" b="1" dirty="0" err="1">
                <a:solidFill>
                  <a:schemeClr val="tx1"/>
                </a:solidFill>
                <a:latin typeface="Times New Roman" pitchFamily="18" charset="0"/>
                <a:cs typeface="Times New Roman" pitchFamily="18" charset="0"/>
              </a:rPr>
              <a:t>không</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thích</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hợp</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về</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nghĩa</a:t>
            </a:r>
            <a:r>
              <a:rPr lang="en-US" sz="2400" b="1" dirty="0">
                <a:solidFill>
                  <a:schemeClr val="tx1"/>
                </a:solidFill>
                <a:latin typeface="Times New Roman" pitchFamily="18" charset="0"/>
                <a:cs typeface="Times New Roman" pitchFamily="18" charset="0"/>
              </a:rPr>
              <a:t>.</a:t>
            </a:r>
          </a:p>
        </p:txBody>
      </p:sp>
      <p:sp>
        <p:nvSpPr>
          <p:cNvPr id="12" name="Rectangle 11"/>
          <p:cNvSpPr/>
          <p:nvPr/>
        </p:nvSpPr>
        <p:spPr>
          <a:xfrm>
            <a:off x="2286000" y="3048000"/>
            <a:ext cx="1828800" cy="1752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a:solidFill>
                  <a:schemeClr val="tx1"/>
                </a:solidFill>
                <a:latin typeface="Times New Roman" pitchFamily="18" charset="0"/>
                <a:cs typeface="Times New Roman" pitchFamily="18" charset="0"/>
              </a:rPr>
              <a:t>Dùng quan hệ từ </a:t>
            </a:r>
            <a:r>
              <a:rPr lang="en-US" sz="2400" b="1" dirty="0" err="1">
                <a:solidFill>
                  <a:schemeClr val="tx1"/>
                </a:solidFill>
                <a:latin typeface="Times New Roman" pitchFamily="18" charset="0"/>
                <a:cs typeface="Times New Roman" pitchFamily="18" charset="0"/>
              </a:rPr>
              <a:t>không</a:t>
            </a:r>
            <a:r>
              <a:rPr lang="en-US" sz="2400" b="1" dirty="0">
                <a:solidFill>
                  <a:schemeClr val="tx1"/>
                </a:solidFill>
                <a:latin typeface="Times New Roman" pitchFamily="18" charset="0"/>
                <a:cs typeface="Times New Roman" pitchFamily="18" charset="0"/>
              </a:rPr>
              <a:t> </a:t>
            </a:r>
            <a:r>
              <a:rPr lang="en-US" sz="2400" b="1" err="1">
                <a:solidFill>
                  <a:schemeClr val="tx1"/>
                </a:solidFill>
                <a:latin typeface="Times New Roman" pitchFamily="18" charset="0"/>
                <a:cs typeface="Times New Roman" pitchFamily="18" charset="0"/>
              </a:rPr>
              <a:t>có</a:t>
            </a:r>
            <a:r>
              <a:rPr lang="en-US" sz="2400" b="1">
                <a:solidFill>
                  <a:schemeClr val="tx1"/>
                </a:solidFill>
                <a:latin typeface="Times New Roman" pitchFamily="18" charset="0"/>
                <a:cs typeface="Times New Roman" pitchFamily="18" charset="0"/>
              </a:rPr>
              <a:t> tác dụng </a:t>
            </a:r>
            <a:r>
              <a:rPr lang="en-US" sz="2400" b="1" dirty="0" err="1">
                <a:solidFill>
                  <a:schemeClr val="tx1"/>
                </a:solidFill>
                <a:latin typeface="Times New Roman" pitchFamily="18" charset="0"/>
                <a:cs typeface="Times New Roman" pitchFamily="18" charset="0"/>
              </a:rPr>
              <a:t>liên</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kết</a:t>
            </a:r>
            <a:endParaRPr lang="en-US" sz="2400" b="1" dirty="0">
              <a:solidFill>
                <a:schemeClr val="tx1"/>
              </a:solidFill>
              <a:latin typeface="Times New Roman" pitchFamily="18" charset="0"/>
              <a:cs typeface="Times New Roman" pitchFamily="18" charset="0"/>
            </a:endParaRPr>
          </a:p>
        </p:txBody>
      </p:sp>
      <p:cxnSp>
        <p:nvCxnSpPr>
          <p:cNvPr id="13" name="Straight Arrow Connector 12"/>
          <p:cNvCxnSpPr/>
          <p:nvPr/>
        </p:nvCxnSpPr>
        <p:spPr>
          <a:xfrm flipH="1">
            <a:off x="1371600" y="1687885"/>
            <a:ext cx="2895600" cy="136011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12" idx="0"/>
          </p:cNvCxnSpPr>
          <p:nvPr/>
        </p:nvCxnSpPr>
        <p:spPr>
          <a:xfrm flipH="1">
            <a:off x="3200400" y="1687885"/>
            <a:ext cx="1066800" cy="136011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260273" y="1734096"/>
            <a:ext cx="1052945" cy="12676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267200" y="1687885"/>
            <a:ext cx="2971800" cy="136011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19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D1975-5AB7-4F1D-9DDB-49FE073A92A8}"/>
              </a:ext>
            </a:extLst>
          </p:cNvPr>
          <p:cNvSpPr>
            <a:spLocks noGrp="1"/>
          </p:cNvSpPr>
          <p:nvPr>
            <p:ph type="title"/>
          </p:nvPr>
        </p:nvSpPr>
        <p:spPr>
          <a:xfrm>
            <a:off x="228600" y="914400"/>
            <a:ext cx="8229600" cy="1143000"/>
          </a:xfrm>
        </p:spPr>
        <p:txBody>
          <a:bodyPr>
            <a:normAutofit fontScale="90000"/>
          </a:bodyPr>
          <a:lstStyle/>
          <a:p>
            <a:r>
              <a:rPr lang="en-US" sz="3200" u="sng" dirty="0">
                <a:solidFill>
                  <a:srgbClr val="FF0000"/>
                </a:solidFill>
                <a:latin typeface="Times New Roman" panose="02020603050405020304" pitchFamily="18" charset="0"/>
                <a:cs typeface="Times New Roman" panose="02020603050405020304" pitchFamily="18" charset="0"/>
              </a:rPr>
              <a:t>III.LUYỆN TẬP</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1,2,3,4/ 107,108</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4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6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Gia </a:t>
            </a:r>
            <a:r>
              <a:rPr lang="en-US" sz="3200" dirty="0" err="1">
                <a:latin typeface="Times New Roman" panose="02020603050405020304" pitchFamily="18" charset="0"/>
                <a:cs typeface="Times New Roman" panose="02020603050405020304" pitchFamily="18" charset="0"/>
              </a:rPr>
              <a:t>đình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QHT. </a:t>
            </a:r>
          </a:p>
        </p:txBody>
      </p:sp>
      <p:sp>
        <p:nvSpPr>
          <p:cNvPr id="4" name="TextBox 3">
            <a:extLst>
              <a:ext uri="{FF2B5EF4-FFF2-40B4-BE49-F238E27FC236}">
                <a16:creationId xmlns:a16="http://schemas.microsoft.com/office/drawing/2014/main" id="{ADFBEDA1-850C-4B23-8CE9-1CFC05BEF8A9}"/>
              </a:ext>
            </a:extLst>
          </p:cNvPr>
          <p:cNvSpPr txBox="1"/>
          <p:nvPr/>
        </p:nvSpPr>
        <p:spPr>
          <a:xfrm>
            <a:off x="1371600" y="3505200"/>
            <a:ext cx="5638800" cy="1200329"/>
          </a:xfrm>
          <a:prstGeom prst="rect">
            <a:avLst/>
          </a:prstGeom>
          <a:noFill/>
        </p:spPr>
        <p:txBody>
          <a:bodyPr wrap="square" rtlCol="0">
            <a:spAutoFit/>
          </a:bodyPr>
          <a:lstStyle/>
          <a:p>
            <a:r>
              <a:rPr lang="en-US" sz="3600" dirty="0">
                <a:solidFill>
                  <a:srgbClr val="FF0000"/>
                </a:solidFill>
                <a:latin typeface="Times New Roman" panose="02020603050405020304" pitchFamily="18" charset="0"/>
                <a:cs typeface="Times New Roman" panose="02020603050405020304" pitchFamily="18" charset="0"/>
              </a:rPr>
              <a:t>*</a:t>
            </a:r>
            <a:r>
              <a:rPr lang="en-US" sz="3600" dirty="0" err="1">
                <a:solidFill>
                  <a:srgbClr val="FF0000"/>
                </a:solidFill>
                <a:latin typeface="Times New Roman" panose="02020603050405020304" pitchFamily="18" charset="0"/>
                <a:cs typeface="Times New Roman" panose="02020603050405020304" pitchFamily="18" charset="0"/>
              </a:rPr>
              <a:t>Dặn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dò</a:t>
            </a:r>
            <a:r>
              <a:rPr lang="en-US" sz="3600" dirty="0">
                <a:solidFill>
                  <a:srgbClr val="FF0000"/>
                </a:solidFill>
                <a:latin typeface="Times New Roman" panose="02020603050405020304" pitchFamily="18" charset="0"/>
                <a:cs typeface="Times New Roman" panose="02020603050405020304" pitchFamily="18" charset="0"/>
              </a:rPr>
              <a:t>:</a:t>
            </a:r>
          </a:p>
          <a:p>
            <a:r>
              <a:rPr lang="en-US" sz="3600" dirty="0" err="1">
                <a:latin typeface="Times New Roman" panose="02020603050405020304" pitchFamily="18" charset="0"/>
                <a:cs typeface="Times New Roman" panose="02020603050405020304" pitchFamily="18" charset="0"/>
              </a:rPr>
              <a:t>Học</a:t>
            </a:r>
            <a:r>
              <a:rPr lang="en-US" sz="3600" dirty="0">
                <a:latin typeface="Times New Roman" panose="02020603050405020304" pitchFamily="18" charset="0"/>
                <a:cs typeface="Times New Roman" panose="02020603050405020304" pitchFamily="18" charset="0"/>
              </a:rPr>
              <a:t> GN, </a:t>
            </a:r>
            <a:r>
              <a:rPr lang="en-US" sz="3600" dirty="0" err="1">
                <a:latin typeface="Times New Roman" panose="02020603050405020304" pitchFamily="18" charset="0"/>
                <a:cs typeface="Times New Roman" panose="02020603050405020304" pitchFamily="18" charset="0"/>
              </a:rPr>
              <a:t>làm</a:t>
            </a:r>
            <a:r>
              <a:rPr lang="en-US" sz="3600" dirty="0">
                <a:latin typeface="Times New Roman" panose="02020603050405020304" pitchFamily="18" charset="0"/>
                <a:cs typeface="Times New Roman" panose="02020603050405020304" pitchFamily="18" charset="0"/>
              </a:rPr>
              <a:t> LT</a:t>
            </a:r>
          </a:p>
        </p:txBody>
      </p:sp>
    </p:spTree>
    <p:extLst>
      <p:ext uri="{BB962C8B-B14F-4D97-AF65-F5344CB8AC3E}">
        <p14:creationId xmlns:p14="http://schemas.microsoft.com/office/powerpoint/2010/main" val="1798337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77" y="-35442"/>
            <a:ext cx="9144000" cy="6858000"/>
          </a:xfrm>
        </p:spPr>
      </p:pic>
      <p:sp>
        <p:nvSpPr>
          <p:cNvPr id="5" name="TextBox 4"/>
          <p:cNvSpPr txBox="1"/>
          <p:nvPr/>
        </p:nvSpPr>
        <p:spPr>
          <a:xfrm>
            <a:off x="3962400" y="3505200"/>
            <a:ext cx="184731" cy="369332"/>
          </a:xfrm>
          <a:prstGeom prst="rect">
            <a:avLst/>
          </a:prstGeom>
          <a:noFill/>
        </p:spPr>
        <p:txBody>
          <a:bodyPr wrap="none" rtlCol="0">
            <a:spAutoFit/>
          </a:bodyPr>
          <a:lstStyle/>
          <a:p>
            <a:endParaRPr lang="en-US"/>
          </a:p>
        </p:txBody>
      </p:sp>
      <p:sp>
        <p:nvSpPr>
          <p:cNvPr id="6" name="TextBox 5"/>
          <p:cNvSpPr txBox="1"/>
          <p:nvPr/>
        </p:nvSpPr>
        <p:spPr>
          <a:xfrm>
            <a:off x="235526" y="2456795"/>
            <a:ext cx="4147131" cy="4401205"/>
          </a:xfrm>
          <a:prstGeom prst="rect">
            <a:avLst/>
          </a:prstGeom>
          <a:noFill/>
        </p:spPr>
        <p:txBody>
          <a:bodyPr wrap="square" rtlCol="0">
            <a:spAutoFit/>
          </a:bodyPr>
          <a:lstStyle/>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a:p>
            <a:endParaRPr lang="en-US" sz="2800">
              <a:latin typeface="Times New Roman" pitchFamily="18" charset="0"/>
              <a:cs typeface="Times New Roman" pitchFamily="18" charset="0"/>
            </a:endParaRPr>
          </a:p>
        </p:txBody>
      </p:sp>
      <p:sp>
        <p:nvSpPr>
          <p:cNvPr id="8" name="TextBox 7"/>
          <p:cNvSpPr txBox="1"/>
          <p:nvPr/>
        </p:nvSpPr>
        <p:spPr>
          <a:xfrm>
            <a:off x="86977" y="2106280"/>
            <a:ext cx="4260273" cy="2492990"/>
          </a:xfrm>
          <a:prstGeom prst="rect">
            <a:avLst/>
          </a:prstGeom>
          <a:noFill/>
        </p:spPr>
        <p:txBody>
          <a:bodyPr wrap="square" rtlCol="0">
            <a:spAutoFit/>
          </a:bodyPr>
          <a:lstStyle/>
          <a:p>
            <a:endParaRPr lang="nl-NL" sz="2800" dirty="0">
              <a:latin typeface="Times New Roman" pitchFamily="18" charset="0"/>
              <a:cs typeface="Times New Roman" pitchFamily="18" charset="0"/>
            </a:endParaRPr>
          </a:p>
          <a:p>
            <a:pPr algn="just"/>
            <a:r>
              <a:rPr lang="nl-NL" sz="2800" dirty="0">
                <a:latin typeface="Times New Roman" pitchFamily="18" charset="0"/>
                <a:cs typeface="Times New Roman" pitchFamily="18" charset="0"/>
              </a:rPr>
              <a:t>- </a:t>
            </a:r>
            <a:r>
              <a:rPr lang="nl-NL" sz="3200" dirty="0">
                <a:latin typeface="Times New Roman" pitchFamily="18" charset="0"/>
                <a:cs typeface="Times New Roman" pitchFamily="18" charset="0"/>
              </a:rPr>
              <a:t>Nó chăm chú nghe kể chuyện đầu đến cuối.</a:t>
            </a:r>
            <a:endParaRPr lang="en-US" sz="3200" dirty="0">
              <a:latin typeface="Times New Roman" pitchFamily="18" charset="0"/>
              <a:cs typeface="Times New Roman" pitchFamily="18" charset="0"/>
            </a:endParaRPr>
          </a:p>
          <a:p>
            <a:r>
              <a:rPr lang="nl-NL" sz="3200" dirty="0">
                <a:latin typeface="Times New Roman" pitchFamily="18" charset="0"/>
                <a:cs typeface="Times New Roman" pitchFamily="18" charset="0"/>
              </a:rPr>
              <a:t>- Con xin báo một tin vui cha mẹ mừng.</a:t>
            </a:r>
            <a:endParaRPr lang="en-US" sz="3200" dirty="0">
              <a:latin typeface="Times New Roman" pitchFamily="18" charset="0"/>
              <a:cs typeface="Times New Roman" pitchFamily="18" charset="0"/>
            </a:endParaRPr>
          </a:p>
        </p:txBody>
      </p:sp>
      <p:sp>
        <p:nvSpPr>
          <p:cNvPr id="9" name="Right Arrow 8"/>
          <p:cNvSpPr/>
          <p:nvPr/>
        </p:nvSpPr>
        <p:spPr>
          <a:xfrm>
            <a:off x="3977461" y="3532470"/>
            <a:ext cx="685799" cy="3219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66156" y="2561427"/>
            <a:ext cx="4593933" cy="2062103"/>
          </a:xfrm>
          <a:prstGeom prst="rect">
            <a:avLst/>
          </a:prstGeom>
          <a:noFill/>
        </p:spPr>
        <p:txBody>
          <a:bodyPr wrap="square" rtlCol="0">
            <a:spAutoFit/>
          </a:bodyPr>
          <a:lstStyle/>
          <a:p>
            <a:pPr algn="just"/>
            <a:r>
              <a:rPr lang="nl-NL" sz="3200" dirty="0">
                <a:latin typeface="Times New Roman" pitchFamily="18" charset="0"/>
                <a:cs typeface="Times New Roman" pitchFamily="18" charset="0"/>
              </a:rPr>
              <a:t>- Nó chăm chú nghe kể chuyện </a:t>
            </a:r>
            <a:r>
              <a:rPr lang="nl-NL" sz="3200" dirty="0">
                <a:solidFill>
                  <a:srgbClr val="FF0000"/>
                </a:solidFill>
                <a:latin typeface="Times New Roman" pitchFamily="18" charset="0"/>
                <a:cs typeface="Times New Roman" pitchFamily="18" charset="0"/>
              </a:rPr>
              <a:t>từ</a:t>
            </a:r>
            <a:r>
              <a:rPr lang="nl-NL" sz="3200" dirty="0">
                <a:latin typeface="Times New Roman" pitchFamily="18" charset="0"/>
                <a:cs typeface="Times New Roman" pitchFamily="18" charset="0"/>
              </a:rPr>
              <a:t> đầu đến cuối.</a:t>
            </a:r>
            <a:endParaRPr lang="en-US" sz="3200" dirty="0">
              <a:latin typeface="Times New Roman" pitchFamily="18" charset="0"/>
              <a:cs typeface="Times New Roman" pitchFamily="18" charset="0"/>
            </a:endParaRPr>
          </a:p>
          <a:p>
            <a:r>
              <a:rPr lang="nl-NL" sz="3200" dirty="0">
                <a:latin typeface="Times New Roman" pitchFamily="18" charset="0"/>
                <a:cs typeface="Times New Roman" pitchFamily="18" charset="0"/>
              </a:rPr>
              <a:t>- Con xin báo một tin vui </a:t>
            </a:r>
            <a:r>
              <a:rPr lang="nl-NL" sz="3200" dirty="0">
                <a:solidFill>
                  <a:srgbClr val="FF0000"/>
                </a:solidFill>
                <a:latin typeface="Times New Roman" pitchFamily="18" charset="0"/>
                <a:cs typeface="Times New Roman" pitchFamily="18" charset="0"/>
              </a:rPr>
              <a:t>để</a:t>
            </a:r>
            <a:r>
              <a:rPr lang="nl-NL" sz="3200" i="1" dirty="0">
                <a:latin typeface="Times New Roman" pitchFamily="18" charset="0"/>
                <a:cs typeface="Times New Roman" pitchFamily="18" charset="0"/>
              </a:rPr>
              <a:t> </a:t>
            </a:r>
            <a:r>
              <a:rPr lang="nl-NL" sz="3200" i="1" dirty="0">
                <a:solidFill>
                  <a:srgbClr val="FF0000"/>
                </a:solidFill>
                <a:latin typeface="Times New Roman" pitchFamily="18" charset="0"/>
                <a:cs typeface="Times New Roman" pitchFamily="18" charset="0"/>
              </a:rPr>
              <a:t>(cho) </a:t>
            </a:r>
            <a:r>
              <a:rPr lang="nl-NL" sz="3200" dirty="0">
                <a:latin typeface="Times New Roman" pitchFamily="18" charset="0"/>
                <a:cs typeface="Times New Roman" pitchFamily="18" charset="0"/>
              </a:rPr>
              <a:t>cha mẹ mừng.</a:t>
            </a:r>
            <a:endParaRPr lang="en-US" sz="3200" dirty="0">
              <a:latin typeface="Times New Roman" pitchFamily="18" charset="0"/>
              <a:cs typeface="Times New Roman" pitchFamily="18" charset="0"/>
            </a:endParaRPr>
          </a:p>
        </p:txBody>
      </p:sp>
      <p:sp>
        <p:nvSpPr>
          <p:cNvPr id="11" name="TextBox 10"/>
          <p:cNvSpPr txBox="1"/>
          <p:nvPr/>
        </p:nvSpPr>
        <p:spPr>
          <a:xfrm>
            <a:off x="320967" y="94199"/>
            <a:ext cx="8458199" cy="1323439"/>
          </a:xfrm>
          <a:prstGeom prst="rect">
            <a:avLst/>
          </a:prstGeom>
          <a:noFill/>
        </p:spPr>
        <p:txBody>
          <a:bodyPr wrap="square" rtlCol="0">
            <a:spAutoFit/>
          </a:bodyPr>
          <a:lstStyle/>
          <a:p>
            <a:r>
              <a:rPr lang="en-US" sz="4000" dirty="0">
                <a:solidFill>
                  <a:srgbClr val="0070C0"/>
                </a:solidFill>
                <a:latin typeface="Times New Roman" pitchFamily="18" charset="0"/>
                <a:cs typeface="Times New Roman" pitchFamily="18" charset="0"/>
              </a:rPr>
              <a:t>BT 1: </a:t>
            </a:r>
            <a:r>
              <a:rPr lang="en-US" sz="4000" dirty="0" err="1">
                <a:solidFill>
                  <a:srgbClr val="0070C0"/>
                </a:solidFill>
                <a:latin typeface="Times New Roman" pitchFamily="18" charset="0"/>
                <a:cs typeface="Times New Roman" pitchFamily="18" charset="0"/>
              </a:rPr>
              <a:t>Thêm</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các</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quan</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hệ</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từ</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thích</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hợp</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để</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hoàn</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chỉnh</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các</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câu</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sau</a:t>
            </a:r>
            <a:r>
              <a:rPr lang="en-US" sz="4000" dirty="0">
                <a:solidFill>
                  <a:srgbClr val="0070C0"/>
                </a:solidFill>
                <a:latin typeface="Times New Roman" pitchFamily="18" charset="0"/>
                <a:cs typeface="Times New Roman" pitchFamily="18" charset="0"/>
              </a:rPr>
              <a:t> </a:t>
            </a:r>
            <a:r>
              <a:rPr lang="en-US" sz="4000" dirty="0" err="1">
                <a:solidFill>
                  <a:srgbClr val="0070C0"/>
                </a:solidFill>
                <a:latin typeface="Times New Roman" pitchFamily="18" charset="0"/>
                <a:cs typeface="Times New Roman" pitchFamily="18" charset="0"/>
              </a:rPr>
              <a:t>đây</a:t>
            </a:r>
            <a:r>
              <a:rPr lang="en-US" sz="4000" dirty="0">
                <a:solidFill>
                  <a:srgbClr val="0070C0"/>
                </a:solidFill>
                <a:latin typeface="Times New Roman" pitchFamily="18" charset="0"/>
                <a:cs typeface="Times New Roman" pitchFamily="18" charset="0"/>
              </a:rPr>
              <a:t>?</a:t>
            </a:r>
          </a:p>
        </p:txBody>
      </p:sp>
    </p:spTree>
    <p:extLst>
      <p:ext uri="{BB962C8B-B14F-4D97-AF65-F5344CB8AC3E}">
        <p14:creationId xmlns:p14="http://schemas.microsoft.com/office/powerpoint/2010/main" val="7780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additive="base">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barn(inVertical)">
                                      <p:cBhvr>
                                        <p:cTn id="29" dur="500"/>
                                        <p:tgtEl>
                                          <p:spTgt spid="10">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0">
                                            <p:txEl>
                                              <p:pRg st="1" end="1"/>
                                            </p:txEl>
                                          </p:spTgt>
                                        </p:tgtEl>
                                        <p:attrNameLst>
                                          <p:attrName>style.visibility</p:attrName>
                                        </p:attrNameLst>
                                      </p:cBhvr>
                                      <p:to>
                                        <p:strVal val="visible"/>
                                      </p:to>
                                    </p:set>
                                    <p:animEffect transition="in" filter="barn(inVertical)">
                                      <p:cBhvr>
                                        <p:cTn id="34"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fontScale="90000"/>
          </a:bodyPr>
          <a:lstStyle/>
          <a:p>
            <a:pPr algn="l"/>
            <a:r>
              <a:rPr lang="en-US" b="1" dirty="0">
                <a:solidFill>
                  <a:srgbClr val="92D050"/>
                </a:solidFill>
                <a:latin typeface="Times New Roman" pitchFamily="18" charset="0"/>
                <a:cs typeface="Times New Roman" pitchFamily="18" charset="0"/>
              </a:rPr>
              <a:t>BT2: </a:t>
            </a:r>
            <a:r>
              <a:rPr lang="en-US" b="1" dirty="0" err="1">
                <a:solidFill>
                  <a:srgbClr val="92D050"/>
                </a:solidFill>
                <a:latin typeface="Times New Roman" pitchFamily="18" charset="0"/>
                <a:cs typeface="Times New Roman" pitchFamily="18" charset="0"/>
              </a:rPr>
              <a:t>Thay</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các</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quan</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hệ</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từ</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dùng</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sai</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bằng</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quan</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hệ</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từ</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thích</a:t>
            </a:r>
            <a:r>
              <a:rPr lang="en-US" b="1" dirty="0">
                <a:solidFill>
                  <a:srgbClr val="92D050"/>
                </a:solidFill>
                <a:latin typeface="Times New Roman" pitchFamily="18" charset="0"/>
                <a:cs typeface="Times New Roman" pitchFamily="18" charset="0"/>
              </a:rPr>
              <a:t> </a:t>
            </a:r>
            <a:r>
              <a:rPr lang="en-US" b="1" dirty="0" err="1">
                <a:solidFill>
                  <a:srgbClr val="92D050"/>
                </a:solidFill>
                <a:latin typeface="Times New Roman" pitchFamily="18" charset="0"/>
                <a:cs typeface="Times New Roman" pitchFamily="18" charset="0"/>
              </a:rPr>
              <a:t>hợp</a:t>
            </a:r>
            <a:r>
              <a:rPr lang="en-US" b="1" dirty="0">
                <a:solidFill>
                  <a:srgbClr val="92D050"/>
                </a:solidFill>
                <a:latin typeface="Times New Roman" pitchFamily="18" charset="0"/>
                <a:cs typeface="Times New Roman" pitchFamily="18" charset="0"/>
              </a:rPr>
              <a:t>?</a:t>
            </a:r>
            <a:endParaRPr lang="en-US" dirty="0">
              <a:solidFill>
                <a:srgbClr val="92D050"/>
              </a:solidFill>
            </a:endParaRP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a:t>
            </a:r>
            <a:r>
              <a:rPr lang="vi-VN" dirty="0">
                <a:latin typeface="Times New Roman" pitchFamily="18" charset="0"/>
                <a:cs typeface="Times New Roman" pitchFamily="18" charset="0"/>
              </a:rPr>
              <a:t> Ngày nay, chúng ta cũng có quan niệm </a:t>
            </a:r>
            <a:r>
              <a:rPr lang="vi-VN" dirty="0">
                <a:solidFill>
                  <a:srgbClr val="00B050"/>
                </a:solidFill>
                <a:latin typeface="Times New Roman" pitchFamily="18" charset="0"/>
                <a:cs typeface="Times New Roman" pitchFamily="18" charset="0"/>
              </a:rPr>
              <a:t>với</a:t>
            </a:r>
            <a:r>
              <a:rPr lang="vi-VN" dirty="0">
                <a:latin typeface="Times New Roman" pitchFamily="18" charset="0"/>
                <a:cs typeface="Times New Roman" pitchFamily="18" charset="0"/>
              </a:rPr>
              <a:t> ông cha ta ngày xưa, lấy đạo đức, tài năng làm trọng.</a:t>
            </a:r>
            <a:r>
              <a:rPr lang="en-US" dirty="0">
                <a:latin typeface="Times New Roman" pitchFamily="18" charset="0"/>
                <a:cs typeface="Times New Roman" pitchFamily="18" charset="0"/>
              </a:rPr>
              <a:t>(S)</a:t>
            </a:r>
          </a:p>
          <a:p>
            <a:pPr marL="0" indent="0" algn="just">
              <a:buNone/>
            </a:pPr>
            <a:r>
              <a:rPr lang="en-US" dirty="0">
                <a:latin typeface="Times New Roman" pitchFamily="18" charset="0"/>
                <a:cs typeface="Times New Roman" pitchFamily="18" charset="0"/>
              </a:rPr>
              <a:t>-</a:t>
            </a:r>
            <a:r>
              <a:rPr lang="vi-VN" dirty="0">
                <a:latin typeface="Times New Roman" pitchFamily="18" charset="0"/>
                <a:cs typeface="Times New Roman" pitchFamily="18" charset="0"/>
              </a:rPr>
              <a:t> Ngày nay, chúng ta cũng có quan niệm </a:t>
            </a:r>
            <a:r>
              <a:rPr lang="vi-VN" dirty="0">
                <a:solidFill>
                  <a:srgbClr val="FF0000"/>
                </a:solidFill>
                <a:latin typeface="Times New Roman" pitchFamily="18" charset="0"/>
                <a:cs typeface="Times New Roman" pitchFamily="18" charset="0"/>
              </a:rPr>
              <a:t>như </a:t>
            </a:r>
            <a:r>
              <a:rPr lang="vi-VN" dirty="0">
                <a:latin typeface="Times New Roman" pitchFamily="18" charset="0"/>
                <a:cs typeface="Times New Roman" pitchFamily="18" charset="0"/>
              </a:rPr>
              <a:t>ông cha ta ngày xưa,</a:t>
            </a:r>
            <a:r>
              <a:rPr lang="vi-VN" dirty="0">
                <a:solidFill>
                  <a:srgbClr val="FF0000"/>
                </a:solidFill>
                <a:latin typeface="Times New Roman" pitchFamily="18" charset="0"/>
                <a:cs typeface="Times New Roman" pitchFamily="18" charset="0"/>
              </a:rPr>
              <a:t> </a:t>
            </a:r>
            <a:r>
              <a:rPr lang="vi-VN" dirty="0">
                <a:latin typeface="Times New Roman" pitchFamily="18" charset="0"/>
                <a:cs typeface="Times New Roman" pitchFamily="18" charset="0"/>
              </a:rPr>
              <a:t>lấy</a:t>
            </a:r>
            <a:r>
              <a:rPr lang="vi-VN" dirty="0">
                <a:solidFill>
                  <a:srgbClr val="FF0000"/>
                </a:solidFill>
                <a:latin typeface="Times New Roman" pitchFamily="18" charset="0"/>
                <a:cs typeface="Times New Roman" pitchFamily="18" charset="0"/>
              </a:rPr>
              <a:t> </a:t>
            </a:r>
            <a:r>
              <a:rPr lang="vi-VN" dirty="0">
                <a:latin typeface="Times New Roman" pitchFamily="18" charset="0"/>
                <a:cs typeface="Times New Roman" pitchFamily="18" charset="0"/>
              </a:rPr>
              <a:t>đạo đức, tài năng làm trọng.</a:t>
            </a:r>
            <a:r>
              <a:rPr lang="en-US" dirty="0">
                <a:latin typeface="Times New Roman" pitchFamily="18" charset="0"/>
                <a:cs typeface="Times New Roman" pitchFamily="18" charset="0"/>
              </a:rPr>
              <a:t>(Đ)</a:t>
            </a:r>
            <a:br>
              <a:rPr lang="vi-VN" dirty="0">
                <a:latin typeface="Times New Roman" pitchFamily="18" charset="0"/>
                <a:cs typeface="Times New Roman" pitchFamily="18" charset="0"/>
              </a:rPr>
            </a:b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2348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401762"/>
          </a:xfrm>
        </p:spPr>
        <p:txBody>
          <a:bodyPr>
            <a:normAutofit fontScale="90000"/>
          </a:bodyPr>
          <a:lstStyle/>
          <a:p>
            <a:pPr algn="just"/>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vi-VN" dirty="0">
                <a:latin typeface="Times New Roman" pitchFamily="18" charset="0"/>
                <a:cs typeface="Times New Roman" pitchFamily="18" charset="0"/>
              </a:rPr>
              <a:t> </a:t>
            </a:r>
            <a:br>
              <a:rPr lang="en-US" dirty="0">
                <a:latin typeface="Times New Roman" pitchFamily="18" charset="0"/>
                <a:cs typeface="Times New Roman" pitchFamily="18" charset="0"/>
              </a:rPr>
            </a:br>
            <a:r>
              <a:rPr lang="vi-VN" b="1" dirty="0">
                <a:solidFill>
                  <a:srgbClr val="0070C0"/>
                </a:solidFill>
                <a:latin typeface="Times New Roman" pitchFamily="18" charset="0"/>
                <a:cs typeface="Times New Roman" pitchFamily="18" charset="0"/>
              </a:rPr>
              <a:t>Tuy </a:t>
            </a:r>
            <a:r>
              <a:rPr lang="vi-VN" dirty="0">
                <a:latin typeface="Times New Roman" pitchFamily="18" charset="0"/>
                <a:cs typeface="Times New Roman" pitchFamily="18" charset="0"/>
              </a:rPr>
              <a:t>nước sơn có đẹp đến mấy mà chất gỗ không tốt thì đ</a:t>
            </a:r>
            <a:r>
              <a:rPr lang="en-US" dirty="0">
                <a:latin typeface="Times New Roman" pitchFamily="18" charset="0"/>
                <a:cs typeface="Times New Roman" pitchFamily="18" charset="0"/>
              </a:rPr>
              <a:t>ồ</a:t>
            </a:r>
            <a:r>
              <a:rPr lang="vi-VN" dirty="0">
                <a:latin typeface="Times New Roman" pitchFamily="18" charset="0"/>
                <a:cs typeface="Times New Roman" pitchFamily="18" charset="0"/>
              </a:rPr>
              <a:t> vật cũng không bền được.</a:t>
            </a:r>
            <a:r>
              <a:rPr lang="en-US" dirty="0">
                <a:latin typeface="Times New Roman" pitchFamily="18" charset="0"/>
                <a:cs typeface="Times New Roman" pitchFamily="18" charset="0"/>
              </a:rPr>
              <a:t>(S)</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vi-VN" dirty="0">
                <a:solidFill>
                  <a:srgbClr val="FF0000"/>
                </a:solidFill>
                <a:latin typeface="Times New Roman" pitchFamily="18" charset="0"/>
                <a:cs typeface="Times New Roman" pitchFamily="18" charset="0"/>
              </a:rPr>
              <a:t>Dù </a:t>
            </a:r>
            <a:r>
              <a:rPr lang="vi-VN" dirty="0">
                <a:latin typeface="Times New Roman" pitchFamily="18" charset="0"/>
                <a:cs typeface="Times New Roman" pitchFamily="18" charset="0"/>
              </a:rPr>
              <a:t>nước sơn có đẹp đến mấy mà chất gỗ</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không tốt thì đ</a:t>
            </a:r>
            <a:r>
              <a:rPr lang="en-US" dirty="0">
                <a:latin typeface="Times New Roman" pitchFamily="18" charset="0"/>
                <a:cs typeface="Times New Roman" pitchFamily="18" charset="0"/>
              </a:rPr>
              <a:t>ồ</a:t>
            </a:r>
            <a:r>
              <a:rPr lang="vi-VN" dirty="0">
                <a:latin typeface="Times New Roman" pitchFamily="18" charset="0"/>
                <a:cs typeface="Times New Roman" pitchFamily="18" charset="0"/>
              </a:rPr>
              <a:t> vật cũng không bền được</a:t>
            </a:r>
            <a:r>
              <a:rPr lang="en-US" dirty="0">
                <a:latin typeface="Times New Roman" pitchFamily="18" charset="0"/>
                <a:cs typeface="Times New Roman" pitchFamily="18" charset="0"/>
              </a:rPr>
              <a:t>.(Đ)</a:t>
            </a:r>
            <a:br>
              <a:rPr lang="vi-VN" dirty="0">
                <a:latin typeface="Times New Roman" pitchFamily="18" charset="0"/>
                <a:cs typeface="Times New Roman" pitchFamily="18" charset="0"/>
              </a:rPr>
            </a:br>
            <a:br>
              <a:rPr lang="en-US" dirty="0">
                <a:latin typeface="Times New Roman" pitchFamily="18" charset="0"/>
                <a:cs typeface="Times New Roman" pitchFamily="18" charset="0"/>
              </a:rPr>
            </a:br>
            <a:endParaRPr lang="en-US" sz="4000" dirty="0"/>
          </a:p>
        </p:txBody>
      </p:sp>
    </p:spTree>
    <p:extLst>
      <p:ext uri="{BB962C8B-B14F-4D97-AF65-F5344CB8AC3E}">
        <p14:creationId xmlns:p14="http://schemas.microsoft.com/office/powerpoint/2010/main" val="2719712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Autofit/>
          </a:bodyPr>
          <a:lstStyle/>
          <a:p>
            <a:pPr algn="just"/>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vi-VN" sz="3200" dirty="0">
                <a:latin typeface="Times New Roman" pitchFamily="18" charset="0"/>
                <a:cs typeface="Times New Roman" pitchFamily="18" charset="0"/>
              </a:rPr>
              <a:t> </a:t>
            </a:r>
            <a:br>
              <a:rPr lang="en-US" sz="3200" dirty="0">
                <a:latin typeface="Times New Roman" pitchFamily="18" charset="0"/>
                <a:cs typeface="Times New Roman" pitchFamily="18" charset="0"/>
              </a:rPr>
            </a:br>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Không nên chỉ đánh giá con người </a:t>
            </a:r>
            <a:r>
              <a:rPr lang="vi-VN" sz="3200" b="1" dirty="0">
                <a:solidFill>
                  <a:srgbClr val="00B050"/>
                </a:solidFill>
                <a:latin typeface="Times New Roman" pitchFamily="18" charset="0"/>
                <a:cs typeface="Times New Roman" pitchFamily="18" charset="0"/>
              </a:rPr>
              <a:t>bằng</a:t>
            </a:r>
            <a:r>
              <a:rPr lang="vi-VN" sz="3200" dirty="0">
                <a:latin typeface="Times New Roman" pitchFamily="18" charset="0"/>
                <a:cs typeface="Times New Roman" pitchFamily="18" charset="0"/>
              </a:rPr>
              <a:t> hình thức bên ngoài mà nên đánh giá con người </a:t>
            </a:r>
            <a:r>
              <a:rPr lang="vi-VN" sz="3200" b="1" dirty="0">
                <a:solidFill>
                  <a:srgbClr val="00B050"/>
                </a:solidFill>
                <a:latin typeface="Times New Roman" pitchFamily="18" charset="0"/>
                <a:cs typeface="Times New Roman" pitchFamily="18" charset="0"/>
              </a:rPr>
              <a:t>bằng</a:t>
            </a:r>
            <a:r>
              <a:rPr lang="vi-VN" sz="3200" dirty="0">
                <a:solidFill>
                  <a:srgbClr val="00B050"/>
                </a:solidFill>
                <a:latin typeface="Times New Roman" pitchFamily="18" charset="0"/>
                <a:cs typeface="Times New Roman" pitchFamily="18" charset="0"/>
              </a:rPr>
              <a:t> </a:t>
            </a:r>
            <a:r>
              <a:rPr lang="vi-VN" sz="3200" dirty="0">
                <a:latin typeface="Times New Roman" pitchFamily="18" charset="0"/>
                <a:cs typeface="Times New Roman" pitchFamily="18" charset="0"/>
              </a:rPr>
              <a:t>những hành động, cử chỉ, cách đối xử của họ</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a:t>
            </a:r>
            <a:r>
              <a:rPr lang="vi-VN" sz="3200" dirty="0">
                <a:latin typeface="Times New Roman" pitchFamily="18" charset="0"/>
                <a:cs typeface="Times New Roman" pitchFamily="18" charset="0"/>
              </a:rPr>
              <a:t> Không nên chỉ đánh giá con người </a:t>
            </a:r>
            <a:r>
              <a:rPr lang="vi-VN" sz="3200" dirty="0">
                <a:solidFill>
                  <a:srgbClr val="FF0000"/>
                </a:solidFill>
                <a:latin typeface="Times New Roman" pitchFamily="18" charset="0"/>
                <a:cs typeface="Times New Roman" pitchFamily="18" charset="0"/>
              </a:rPr>
              <a:t>qua</a:t>
            </a:r>
            <a:r>
              <a:rPr lang="vi-VN" sz="3200" dirty="0">
                <a:latin typeface="Times New Roman" pitchFamily="18" charset="0"/>
                <a:cs typeface="Times New Roman" pitchFamily="18" charset="0"/>
              </a:rPr>
              <a:t> hình thức bên ngoài mà nên đánh giá con người </a:t>
            </a:r>
            <a:r>
              <a:rPr lang="en-US" sz="3200" dirty="0" err="1">
                <a:latin typeface="Times New Roman" pitchFamily="18" charset="0"/>
                <a:cs typeface="Times New Roman" pitchFamily="18" charset="0"/>
              </a:rPr>
              <a:t>bằng</a:t>
            </a:r>
            <a:r>
              <a:rPr lang="vi-VN" sz="3200" dirty="0">
                <a:solidFill>
                  <a:srgbClr val="FF0000"/>
                </a:solidFill>
                <a:latin typeface="Times New Roman" pitchFamily="18" charset="0"/>
                <a:cs typeface="Times New Roman" pitchFamily="18" charset="0"/>
              </a:rPr>
              <a:t> </a:t>
            </a:r>
            <a:r>
              <a:rPr lang="vi-VN" sz="3200" dirty="0">
                <a:latin typeface="Times New Roman" pitchFamily="18" charset="0"/>
                <a:cs typeface="Times New Roman" pitchFamily="18" charset="0"/>
              </a:rPr>
              <a:t>những hành động, cử chỉ, cách đối xử của họ</a:t>
            </a:r>
            <a:br>
              <a:rPr lang="en-US" sz="3200" dirty="0">
                <a:latin typeface="Times New Roman" pitchFamily="18" charset="0"/>
                <a:cs typeface="Times New Roman" pitchFamily="18" charset="0"/>
              </a:rPr>
            </a:br>
            <a:endParaRPr lang="en-US" sz="2800" dirty="0"/>
          </a:p>
        </p:txBody>
      </p:sp>
    </p:spTree>
    <p:extLst>
      <p:ext uri="{BB962C8B-B14F-4D97-AF65-F5344CB8AC3E}">
        <p14:creationId xmlns:p14="http://schemas.microsoft.com/office/powerpoint/2010/main" val="395628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0" descr="eb7ffafdd643894d71bdc20ccfeaf3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857250"/>
            <a:ext cx="6858000" cy="462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9" name="Text Box 13"/>
          <p:cNvSpPr txBox="1">
            <a:spLocks noChangeArrowheads="1"/>
          </p:cNvSpPr>
          <p:nvPr/>
        </p:nvSpPr>
        <p:spPr bwMode="auto">
          <a:xfrm>
            <a:off x="1740694" y="5412582"/>
            <a:ext cx="616066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US" sz="3600" dirty="0" err="1">
                <a:solidFill>
                  <a:srgbClr val="3333FF"/>
                </a:solidFill>
              </a:rPr>
              <a:t>Nếu</a:t>
            </a:r>
            <a:r>
              <a:rPr lang="en-US" altLang="en-US" sz="3600" dirty="0">
                <a:solidFill>
                  <a:srgbClr val="3333FF"/>
                </a:solidFill>
              </a:rPr>
              <a:t> </a:t>
            </a:r>
            <a:r>
              <a:rPr lang="en-US" altLang="en-US" sz="3600" dirty="0" err="1"/>
              <a:t>trời</a:t>
            </a:r>
            <a:r>
              <a:rPr lang="en-US" altLang="en-US" sz="3600" dirty="0"/>
              <a:t> </a:t>
            </a:r>
            <a:r>
              <a:rPr lang="en-US" altLang="en-US" sz="3600" dirty="0" err="1"/>
              <a:t>mưa</a:t>
            </a:r>
            <a:r>
              <a:rPr lang="en-US" altLang="en-US" sz="3600" dirty="0"/>
              <a:t>  </a:t>
            </a:r>
            <a:r>
              <a:rPr lang="en-US" altLang="en-US" sz="3600" dirty="0" err="1">
                <a:solidFill>
                  <a:srgbClr val="3333FF"/>
                </a:solidFill>
              </a:rPr>
              <a:t>thì</a:t>
            </a:r>
            <a:r>
              <a:rPr lang="en-US" altLang="en-US" sz="3600" dirty="0"/>
              <a:t> </a:t>
            </a:r>
            <a:r>
              <a:rPr lang="en-US" altLang="en-US" sz="3600" dirty="0" err="1"/>
              <a:t>đường</a:t>
            </a:r>
            <a:r>
              <a:rPr lang="en-US" altLang="en-US" sz="3600" dirty="0"/>
              <a:t> sẽ </a:t>
            </a:r>
            <a:r>
              <a:rPr lang="en-US" altLang="en-US" sz="3600" dirty="0" err="1"/>
              <a:t>trơn</a:t>
            </a:r>
            <a:r>
              <a:rPr lang="en-US" altLang="en-US" sz="3600" dirty="0"/>
              <a:t>.</a:t>
            </a:r>
          </a:p>
        </p:txBody>
      </p:sp>
    </p:spTree>
    <p:extLst>
      <p:ext uri="{BB962C8B-B14F-4D97-AF65-F5344CB8AC3E}">
        <p14:creationId xmlns:p14="http://schemas.microsoft.com/office/powerpoint/2010/main" val="1916428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4829">
                                            <p:txEl>
                                              <p:pRg st="0" end="0"/>
                                            </p:txEl>
                                          </p:spTgt>
                                        </p:tgtEl>
                                        <p:attrNameLst>
                                          <p:attrName>style.visibility</p:attrName>
                                        </p:attrNameLst>
                                      </p:cBhvr>
                                      <p:to>
                                        <p:strVal val="visible"/>
                                      </p:to>
                                    </p:set>
                                    <p:animEffect transition="in" filter="fade">
                                      <p:cBhvr>
                                        <p:cTn id="7" dur="2000"/>
                                        <p:tgtEl>
                                          <p:spTgt spid="348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57855" cy="6858000"/>
          </a:xfrm>
        </p:spPr>
      </p:pic>
      <p:sp>
        <p:nvSpPr>
          <p:cNvPr id="5" name="TextBox 4"/>
          <p:cNvSpPr txBox="1"/>
          <p:nvPr/>
        </p:nvSpPr>
        <p:spPr>
          <a:xfrm>
            <a:off x="381000" y="2362200"/>
            <a:ext cx="8107861" cy="2062103"/>
          </a:xfrm>
          <a:prstGeom prst="rect">
            <a:avLst/>
          </a:prstGeom>
          <a:noFill/>
        </p:spPr>
        <p:txBody>
          <a:bodyPr wrap="none" rtlCol="0">
            <a:spAutoFit/>
          </a:bodyPr>
          <a:lstStyle/>
          <a:p>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tập</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vận</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dụng</a:t>
            </a:r>
            <a:r>
              <a:rPr lang="en-US" sz="2800" b="1" u="sng" dirty="0">
                <a:latin typeface="Times New Roman" pitchFamily="18" charset="0"/>
                <a:cs typeface="Times New Roman" pitchFamily="18" charset="0"/>
              </a:rPr>
              <a:t>:</a:t>
            </a:r>
          </a:p>
          <a:p>
            <a:endParaRPr lang="en-US" sz="2800" b="1" u="sng"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văn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khoảng</a:t>
            </a:r>
            <a:r>
              <a:rPr lang="en-US" sz="3600" dirty="0">
                <a:latin typeface="Times New Roman" pitchFamily="18" charset="0"/>
                <a:cs typeface="Times New Roman" pitchFamily="18" charset="0"/>
              </a:rPr>
              <a:t> 4 </a:t>
            </a:r>
            <a:r>
              <a:rPr lang="en-US" sz="3600" dirty="0" err="1">
                <a:latin typeface="Times New Roman" pitchFamily="18" charset="0"/>
                <a:cs typeface="Times New Roman" pitchFamily="18" charset="0"/>
              </a:rPr>
              <a:t>đến</a:t>
            </a:r>
            <a:r>
              <a:rPr lang="en-US" sz="3600" dirty="0">
                <a:latin typeface="Times New Roman" pitchFamily="18" charset="0"/>
                <a:cs typeface="Times New Roman" pitchFamily="18" charset="0"/>
              </a:rPr>
              <a:t> 6 </a:t>
            </a:r>
            <a:r>
              <a:rPr lang="en-US" sz="3600" dirty="0" err="1">
                <a:latin typeface="Times New Roman" pitchFamily="18" charset="0"/>
                <a:cs typeface="Times New Roman" pitchFamily="18" charset="0"/>
              </a:rPr>
              <a:t>câu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sử</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dụng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hệ</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a:t>
            </a:r>
          </a:p>
        </p:txBody>
      </p:sp>
    </p:spTree>
    <p:extLst>
      <p:ext uri="{BB962C8B-B14F-4D97-AF65-F5344CB8AC3E}">
        <p14:creationId xmlns:p14="http://schemas.microsoft.com/office/powerpoint/2010/main" val="120880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descr="&amp;Abreve;n nhanh nhất lớ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 y="1714500"/>
            <a:ext cx="51435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0" name="Text Box 8"/>
          <p:cNvSpPr txBox="1">
            <a:spLocks noChangeArrowheads="1"/>
          </p:cNvSpPr>
          <p:nvPr/>
        </p:nvSpPr>
        <p:spPr bwMode="auto">
          <a:xfrm>
            <a:off x="1943100" y="4972051"/>
            <a:ext cx="622478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US" sz="3200" dirty="0" err="1">
                <a:solidFill>
                  <a:srgbClr val="FF0000"/>
                </a:solidFill>
                <a:cs typeface="Times New Roman" panose="02020603050405020304" pitchFamily="18" charset="0"/>
              </a:rPr>
              <a:t>Tuy</a:t>
            </a:r>
            <a:r>
              <a:rPr lang="en-US" altLang="en-US" sz="3200" dirty="0">
                <a:cs typeface="Times New Roman" panose="02020603050405020304" pitchFamily="18" charset="0"/>
              </a:rPr>
              <a:t>  </a:t>
            </a:r>
            <a:r>
              <a:rPr lang="en-US" altLang="en-US" sz="3200" dirty="0" err="1">
                <a:cs typeface="Times New Roman" panose="02020603050405020304" pitchFamily="18" charset="0"/>
              </a:rPr>
              <a:t>còn</a:t>
            </a:r>
            <a:r>
              <a:rPr lang="en-US" altLang="en-US" sz="3200" dirty="0">
                <a:cs typeface="Times New Roman" panose="02020603050405020304" pitchFamily="18" charset="0"/>
              </a:rPr>
              <a:t> </a:t>
            </a:r>
            <a:r>
              <a:rPr lang="en-US" altLang="en-US" sz="3200" dirty="0" err="1">
                <a:cs typeface="Times New Roman" panose="02020603050405020304" pitchFamily="18" charset="0"/>
              </a:rPr>
              <a:t>nhỏ</a:t>
            </a:r>
            <a:r>
              <a:rPr lang="en-US" altLang="en-US" sz="3200" dirty="0">
                <a:cs typeface="Times New Roman" panose="02020603050405020304" pitchFamily="18" charset="0"/>
              </a:rPr>
              <a:t> </a:t>
            </a:r>
            <a:r>
              <a:rPr lang="en-US" altLang="en-US" sz="3200" dirty="0" err="1">
                <a:solidFill>
                  <a:srgbClr val="FF0000"/>
                </a:solidFill>
                <a:cs typeface="Times New Roman" panose="02020603050405020304" pitchFamily="18" charset="0"/>
              </a:rPr>
              <a:t>nhưng</a:t>
            </a:r>
            <a:r>
              <a:rPr lang="en-US" altLang="en-US" sz="3200" dirty="0">
                <a:cs typeface="Times New Roman" panose="02020603050405020304" pitchFamily="18" charset="0"/>
              </a:rPr>
              <a:t> </a:t>
            </a:r>
            <a:r>
              <a:rPr lang="en-US" altLang="en-US" sz="3200" dirty="0" err="1">
                <a:cs typeface="Times New Roman" panose="02020603050405020304" pitchFamily="18" charset="0"/>
              </a:rPr>
              <a:t>bé</a:t>
            </a:r>
            <a:r>
              <a:rPr lang="en-US" altLang="en-US" sz="3200" dirty="0">
                <a:cs typeface="Times New Roman" panose="02020603050405020304" pitchFamily="18" charset="0"/>
              </a:rPr>
              <a:t> </a:t>
            </a:r>
            <a:r>
              <a:rPr lang="en-US" altLang="en-US" sz="3200" dirty="0" err="1">
                <a:cs typeface="Times New Roman" panose="02020603050405020304" pitchFamily="18" charset="0"/>
              </a:rPr>
              <a:t>đã</a:t>
            </a:r>
            <a:r>
              <a:rPr lang="en-US" altLang="en-US" sz="3200" dirty="0">
                <a:cs typeface="Times New Roman" panose="02020603050405020304" pitchFamily="18" charset="0"/>
              </a:rPr>
              <a:t> </a:t>
            </a:r>
            <a:r>
              <a:rPr lang="en-US" altLang="en-US" sz="3200" dirty="0" err="1">
                <a:cs typeface="Times New Roman" panose="02020603050405020304" pitchFamily="18" charset="0"/>
              </a:rPr>
              <a:t>biết</a:t>
            </a:r>
            <a:r>
              <a:rPr lang="en-US" altLang="en-US" sz="3200" dirty="0">
                <a:cs typeface="Times New Roman" panose="02020603050405020304" pitchFamily="18" charset="0"/>
              </a:rPr>
              <a:t> </a:t>
            </a:r>
            <a:r>
              <a:rPr lang="en-US" altLang="en-US" sz="3200" dirty="0" err="1">
                <a:cs typeface="Times New Roman" panose="02020603050405020304" pitchFamily="18" charset="0"/>
              </a:rPr>
              <a:t>tự</a:t>
            </a:r>
            <a:r>
              <a:rPr lang="en-US" altLang="en-US" sz="3200" dirty="0">
                <a:cs typeface="Times New Roman" panose="02020603050405020304" pitchFamily="18" charset="0"/>
              </a:rPr>
              <a:t> </a:t>
            </a:r>
            <a:r>
              <a:rPr lang="en-US" altLang="en-US" sz="3200" dirty="0" err="1">
                <a:cs typeface="Times New Roman" panose="02020603050405020304" pitchFamily="18" charset="0"/>
              </a:rPr>
              <a:t>ăn</a:t>
            </a:r>
            <a:r>
              <a:rPr lang="en-US" altLang="en-US" sz="3200" dirty="0">
                <a:cs typeface="Times New Roman" panose="02020603050405020304" pitchFamily="18" charset="0"/>
              </a:rPr>
              <a:t>.</a:t>
            </a:r>
          </a:p>
        </p:txBody>
      </p:sp>
    </p:spTree>
    <p:extLst>
      <p:ext uri="{BB962C8B-B14F-4D97-AF65-F5344CB8AC3E}">
        <p14:creationId xmlns:p14="http://schemas.microsoft.com/office/powerpoint/2010/main" val="3053967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8920">
                                            <p:txEl>
                                              <p:pRg st="0" end="0"/>
                                            </p:txEl>
                                          </p:spTgt>
                                        </p:tgtEl>
                                        <p:attrNameLst>
                                          <p:attrName>style.visibility</p:attrName>
                                        </p:attrNameLst>
                                      </p:cBhvr>
                                      <p:to>
                                        <p:strVal val="visible"/>
                                      </p:to>
                                    </p:set>
                                    <p:animEffect transition="in" filter="diamond(in)">
                                      <p:cBhvr>
                                        <p:cTn id="7" dur="2000"/>
                                        <p:tgtEl>
                                          <p:spTgt spid="389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0605_traralgon-floods%283%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857250"/>
            <a:ext cx="685800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6"/>
          <p:cNvSpPr txBox="1">
            <a:spLocks noChangeArrowheads="1"/>
          </p:cNvSpPr>
          <p:nvPr/>
        </p:nvSpPr>
        <p:spPr bwMode="auto">
          <a:xfrm>
            <a:off x="990600" y="5181600"/>
            <a:ext cx="79496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eaLnBrk="1" hangingPunct="1"/>
            <a:r>
              <a:rPr lang="en-US" altLang="en-US" sz="3600" dirty="0" err="1">
                <a:solidFill>
                  <a:srgbClr val="3333FF"/>
                </a:solidFill>
              </a:rPr>
              <a:t>Hễ</a:t>
            </a:r>
            <a:r>
              <a:rPr lang="en-US" altLang="en-US" sz="3600" dirty="0">
                <a:solidFill>
                  <a:srgbClr val="3333FF"/>
                </a:solidFill>
              </a:rPr>
              <a:t> </a:t>
            </a:r>
            <a:r>
              <a:rPr lang="en-US" altLang="en-US" sz="3600" dirty="0" err="1"/>
              <a:t>trời</a:t>
            </a:r>
            <a:r>
              <a:rPr lang="en-US" altLang="en-US" sz="3600" dirty="0"/>
              <a:t> </a:t>
            </a:r>
            <a:r>
              <a:rPr lang="en-US" altLang="en-US" sz="3600" dirty="0" err="1"/>
              <a:t>mưa</a:t>
            </a:r>
            <a:r>
              <a:rPr lang="en-US" altLang="en-US" sz="3600" dirty="0"/>
              <a:t> to </a:t>
            </a:r>
            <a:r>
              <a:rPr lang="en-US" altLang="en-US" sz="3600" dirty="0" err="1">
                <a:solidFill>
                  <a:srgbClr val="3333FF"/>
                </a:solidFill>
              </a:rPr>
              <a:t>thì</a:t>
            </a:r>
            <a:r>
              <a:rPr lang="en-US" altLang="en-US" sz="3600" dirty="0">
                <a:solidFill>
                  <a:srgbClr val="3333FF"/>
                </a:solidFill>
              </a:rPr>
              <a:t> </a:t>
            </a:r>
            <a:r>
              <a:rPr lang="en-US" altLang="en-US" sz="3600" dirty="0" err="1"/>
              <a:t>đường</a:t>
            </a:r>
            <a:r>
              <a:rPr lang="en-US" altLang="en-US" sz="3600" dirty="0"/>
              <a:t> </a:t>
            </a:r>
            <a:r>
              <a:rPr lang="en-US" altLang="en-US" sz="3600" dirty="0" err="1"/>
              <a:t>sẽ</a:t>
            </a:r>
            <a:r>
              <a:rPr lang="en-US" altLang="en-US" sz="3600" dirty="0"/>
              <a:t> </a:t>
            </a:r>
            <a:r>
              <a:rPr lang="en-US" altLang="en-US" sz="3600" dirty="0" err="1"/>
              <a:t>bị</a:t>
            </a:r>
            <a:r>
              <a:rPr lang="en-US" altLang="en-US" sz="3600" dirty="0"/>
              <a:t> </a:t>
            </a:r>
            <a:r>
              <a:rPr lang="en-US" altLang="en-US" sz="3600" dirty="0" err="1"/>
              <a:t>ngập</a:t>
            </a:r>
            <a:r>
              <a:rPr lang="en-US" altLang="en-US" sz="3600" dirty="0"/>
              <a:t> </a:t>
            </a:r>
            <a:r>
              <a:rPr lang="en-US" altLang="en-US" sz="3600" dirty="0" err="1"/>
              <a:t>nước</a:t>
            </a:r>
            <a:r>
              <a:rPr lang="en-US" altLang="en-US" sz="3600" dirty="0"/>
              <a:t>.</a:t>
            </a:r>
          </a:p>
        </p:txBody>
      </p:sp>
    </p:spTree>
    <p:extLst>
      <p:ext uri="{BB962C8B-B14F-4D97-AF65-F5344CB8AC3E}">
        <p14:creationId xmlns:p14="http://schemas.microsoft.com/office/powerpoint/2010/main" val="22858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animEffect transition="in" filter="dissolve">
                                      <p:cBhvr>
                                        <p:cTn id="7" dur="500"/>
                                        <p:tgtEl>
                                          <p:spTgt spid="337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28600" y="61035"/>
            <a:ext cx="2362200" cy="584775"/>
          </a:xfrm>
          <a:prstGeom prst="rect">
            <a:avLst/>
          </a:prstGeom>
          <a:noFill/>
        </p:spPr>
        <p:txBody>
          <a:bodyPr wrap="square" rtlCol="0">
            <a:spAutoFit/>
          </a:bodyPr>
          <a:lstStyle/>
          <a:p>
            <a:r>
              <a:rPr lang="en-US" sz="3200" dirty="0" err="1">
                <a:solidFill>
                  <a:srgbClr val="00B050"/>
                </a:solidFill>
              </a:rPr>
              <a:t>Tiết</a:t>
            </a:r>
            <a:r>
              <a:rPr lang="en-US" sz="3200">
                <a:solidFill>
                  <a:srgbClr val="00B050"/>
                </a:solidFill>
              </a:rPr>
              <a:t> 34: </a:t>
            </a:r>
            <a:r>
              <a:rPr lang="en-US" sz="3200" dirty="0">
                <a:solidFill>
                  <a:srgbClr val="00B050"/>
                </a:solidFill>
              </a:rPr>
              <a:t>TV</a:t>
            </a:r>
          </a:p>
        </p:txBody>
      </p:sp>
      <p:sp>
        <p:nvSpPr>
          <p:cNvPr id="4" name="TextBox 3"/>
          <p:cNvSpPr txBox="1"/>
          <p:nvPr/>
        </p:nvSpPr>
        <p:spPr>
          <a:xfrm>
            <a:off x="1409700" y="708185"/>
            <a:ext cx="7010400" cy="1015663"/>
          </a:xfrm>
          <a:prstGeom prst="rect">
            <a:avLst/>
          </a:prstGeom>
          <a:noFill/>
        </p:spPr>
        <p:txBody>
          <a:bodyPr wrap="square" rtlCol="0">
            <a:spAutoFit/>
          </a:bodyPr>
          <a:lstStyle/>
          <a:p>
            <a:r>
              <a:rPr lang="en-US" sz="6000" b="1" dirty="0" err="1">
                <a:solidFill>
                  <a:srgbClr val="FF0000"/>
                </a:solidFill>
                <a:latin typeface="Times New Roman" panose="02020603050405020304" pitchFamily="18" charset="0"/>
                <a:cs typeface="Times New Roman" panose="02020603050405020304" pitchFamily="18" charset="0"/>
              </a:rPr>
              <a:t>Chữa</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lỗi</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quan</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hệ</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từ</a:t>
            </a:r>
            <a:endParaRPr lang="en-US" sz="60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33867" y="1947864"/>
            <a:ext cx="4495800" cy="646331"/>
          </a:xfrm>
          <a:prstGeom prst="rect">
            <a:avLst/>
          </a:prstGeom>
          <a:noFill/>
        </p:spPr>
        <p:txBody>
          <a:bodyPr wrap="square" rtlCol="0">
            <a:spAutoFit/>
          </a:bodyPr>
          <a:lstStyle/>
          <a:p>
            <a:r>
              <a:rPr lang="en-US" sz="3600" b="1" dirty="0">
                <a:solidFill>
                  <a:srgbClr val="FF0000"/>
                </a:solidFill>
                <a:latin typeface="Times New Roman" panose="02020603050405020304" pitchFamily="18" charset="0"/>
                <a:cs typeface="Times New Roman" panose="02020603050405020304" pitchFamily="18" charset="0"/>
              </a:rPr>
              <a:t>I/ </a:t>
            </a:r>
            <a:r>
              <a:rPr lang="en-US" sz="3600" b="1" dirty="0" err="1">
                <a:solidFill>
                  <a:srgbClr val="FF0000"/>
                </a:solidFill>
                <a:latin typeface="Times New Roman" panose="02020603050405020304" pitchFamily="18" charset="0"/>
                <a:cs typeface="Times New Roman" panose="02020603050405020304" pitchFamily="18" charset="0"/>
              </a:rPr>
              <a:t>Tìm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hiểu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bài</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685800" y="2963924"/>
            <a:ext cx="7239000" cy="584775"/>
          </a:xfrm>
          <a:prstGeom prst="rect">
            <a:avLst/>
          </a:prstGeom>
          <a:noFill/>
        </p:spPr>
        <p:txBody>
          <a:bodyPr wrap="square" rtlCol="0">
            <a:spAutoFit/>
          </a:bodyPr>
          <a:lstStyle/>
          <a:p>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Các</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lỗi</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thường</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gặp</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về</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quan</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hệ</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từ</a:t>
            </a:r>
            <a:endParaRPr lang="en-US" sz="32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90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81000"/>
            <a:ext cx="1402948" cy="523220"/>
          </a:xfrm>
          <a:prstGeom prst="rect">
            <a:avLst/>
          </a:prstGeom>
        </p:spPr>
        <p:txBody>
          <a:bodyPr wrap="none">
            <a:spAutoFit/>
          </a:bodyPr>
          <a:lstStyle/>
          <a:p>
            <a:r>
              <a:rPr lang="en-US" sz="2800" b="1" u="sng" dirty="0" err="1">
                <a:latin typeface="Times New Roman" pitchFamily="18" charset="0"/>
                <a:cs typeface="Times New Roman" pitchFamily="18" charset="0"/>
              </a:rPr>
              <a:t>Ví</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dụ</a:t>
            </a:r>
            <a:r>
              <a:rPr lang="en-US" sz="2800" b="1" u="sng" dirty="0">
                <a:latin typeface="Times New Roman" pitchFamily="18" charset="0"/>
                <a:cs typeface="Times New Roman" pitchFamily="18" charset="0"/>
              </a:rPr>
              <a:t> 1</a:t>
            </a:r>
            <a:r>
              <a:rPr lang="en-US" sz="2800" dirty="0">
                <a:latin typeface="Times New Roman" pitchFamily="18" charset="0"/>
                <a:cs typeface="Times New Roman" pitchFamily="18" charset="0"/>
              </a:rPr>
              <a:t>:</a:t>
            </a:r>
          </a:p>
        </p:txBody>
      </p:sp>
      <p:sp>
        <p:nvSpPr>
          <p:cNvPr id="5" name="Rectangle 4"/>
          <p:cNvSpPr/>
          <p:nvPr/>
        </p:nvSpPr>
        <p:spPr>
          <a:xfrm>
            <a:off x="485553" y="990600"/>
            <a:ext cx="8353647" cy="2308324"/>
          </a:xfrm>
          <a:prstGeom prst="rect">
            <a:avLst/>
          </a:prstGeom>
        </p:spPr>
        <p:txBody>
          <a:bodyPr wrap="square">
            <a:spAutoFit/>
          </a:bodyPr>
          <a:lstStyle/>
          <a:p>
            <a:r>
              <a:rPr lang="en-US" sz="3600" dirty="0">
                <a:latin typeface="Times New Roman" pitchFamily="18" charset="0"/>
              </a:rPr>
              <a:t>a, </a:t>
            </a:r>
            <a:r>
              <a:rPr lang="vi-VN" sz="3600" dirty="0">
                <a:latin typeface="Times New Roman" pitchFamily="18" charset="0"/>
              </a:rPr>
              <a:t>Đừng nên nhìn hình thức đánh giá kẻ</a:t>
            </a:r>
            <a:r>
              <a:rPr lang="en-US" sz="3600" dirty="0">
                <a:latin typeface="Times New Roman" pitchFamily="18" charset="0"/>
              </a:rPr>
              <a:t> </a:t>
            </a:r>
            <a:r>
              <a:rPr lang="vi-VN" sz="3600" dirty="0">
                <a:latin typeface="Times New Roman" pitchFamily="18" charset="0"/>
              </a:rPr>
              <a:t>khác.                                                    </a:t>
            </a:r>
            <a:endParaRPr lang="en-US" sz="3600" dirty="0">
              <a:latin typeface="Times New Roman" pitchFamily="18" charset="0"/>
            </a:endParaRPr>
          </a:p>
          <a:p>
            <a:r>
              <a:rPr lang="en-US" sz="3600" dirty="0">
                <a:latin typeface="Times New Roman" pitchFamily="18" charset="0"/>
              </a:rPr>
              <a:t>b,</a:t>
            </a:r>
            <a:r>
              <a:rPr lang="vi-VN" sz="3600" dirty="0">
                <a:latin typeface="Times New Roman" pitchFamily="18" charset="0"/>
              </a:rPr>
              <a:t>Câu tục ngữ này chỉ đúng xã hội</a:t>
            </a:r>
            <a:r>
              <a:rPr lang="en-US" sz="3600" dirty="0">
                <a:latin typeface="Times New Roman" pitchFamily="18" charset="0"/>
              </a:rPr>
              <a:t> </a:t>
            </a:r>
            <a:r>
              <a:rPr lang="vi-VN" sz="3600" dirty="0">
                <a:latin typeface="Times New Roman" pitchFamily="18" charset="0"/>
              </a:rPr>
              <a:t>xưa, còn ngày nay thì không đúng</a:t>
            </a:r>
            <a:r>
              <a:rPr lang="en-US" sz="3600" dirty="0">
                <a:latin typeface="Times New Roman" pitchFamily="18" charset="0"/>
              </a:rPr>
              <a:t>.</a:t>
            </a:r>
            <a:endParaRPr lang="en-US" sz="3600" dirty="0"/>
          </a:p>
        </p:txBody>
      </p:sp>
      <p:sp>
        <p:nvSpPr>
          <p:cNvPr id="7" name="Rectangle 6"/>
          <p:cNvSpPr/>
          <p:nvPr/>
        </p:nvSpPr>
        <p:spPr>
          <a:xfrm>
            <a:off x="485553" y="3851057"/>
            <a:ext cx="8382000" cy="2308324"/>
          </a:xfrm>
          <a:prstGeom prst="rect">
            <a:avLst/>
          </a:prstGeom>
        </p:spPr>
        <p:txBody>
          <a:bodyPr wrap="square">
            <a:spAutoFit/>
          </a:bodyPr>
          <a:lstStyle/>
          <a:p>
            <a:r>
              <a:rPr lang="en-US" sz="3200" dirty="0">
                <a:latin typeface="Times New Roman" pitchFamily="18" charset="0"/>
              </a:rPr>
              <a:t>a</a:t>
            </a:r>
            <a:r>
              <a:rPr lang="en-US" sz="3600" dirty="0">
                <a:latin typeface="Times New Roman" pitchFamily="18" charset="0"/>
              </a:rPr>
              <a:t>, </a:t>
            </a:r>
            <a:r>
              <a:rPr lang="en-US" sz="3600" dirty="0" err="1">
                <a:latin typeface="Times New Roman" pitchFamily="18" charset="0"/>
              </a:rPr>
              <a:t>Đừng</a:t>
            </a:r>
            <a:r>
              <a:rPr lang="vi-VN" sz="3600" dirty="0">
                <a:latin typeface="Times New Roman" pitchFamily="18" charset="0"/>
              </a:rPr>
              <a:t> nhìn hình thức</a:t>
            </a:r>
            <a:r>
              <a:rPr lang="en-US" sz="3600" dirty="0">
                <a:latin typeface="Times New Roman" pitchFamily="18" charset="0"/>
              </a:rPr>
              <a:t> </a:t>
            </a:r>
            <a:r>
              <a:rPr lang="en-US" sz="3600" dirty="0" err="1">
                <a:solidFill>
                  <a:srgbClr val="FF0000"/>
                </a:solidFill>
                <a:latin typeface="Times New Roman" pitchFamily="18" charset="0"/>
              </a:rPr>
              <a:t>để</a:t>
            </a:r>
            <a:r>
              <a:rPr lang="en-US" sz="3600" dirty="0">
                <a:solidFill>
                  <a:srgbClr val="FF0000"/>
                </a:solidFill>
                <a:latin typeface="Times New Roman" pitchFamily="18" charset="0"/>
              </a:rPr>
              <a:t> (</a:t>
            </a:r>
            <a:r>
              <a:rPr lang="en-US" sz="3600" dirty="0" err="1">
                <a:solidFill>
                  <a:srgbClr val="FF0000"/>
                </a:solidFill>
                <a:latin typeface="Times New Roman" pitchFamily="18" charset="0"/>
              </a:rPr>
              <a:t>mà</a:t>
            </a:r>
            <a:r>
              <a:rPr lang="en-US" sz="3600" dirty="0">
                <a:solidFill>
                  <a:srgbClr val="FF0000"/>
                </a:solidFill>
                <a:latin typeface="Times New Roman" pitchFamily="18" charset="0"/>
              </a:rPr>
              <a:t>) </a:t>
            </a:r>
            <a:r>
              <a:rPr lang="vi-VN" sz="3600" dirty="0">
                <a:latin typeface="Times New Roman" pitchFamily="18" charset="0"/>
              </a:rPr>
              <a:t>đánh giá kẻ</a:t>
            </a:r>
            <a:r>
              <a:rPr lang="en-US" sz="3600" dirty="0">
                <a:latin typeface="Times New Roman" pitchFamily="18" charset="0"/>
              </a:rPr>
              <a:t> </a:t>
            </a:r>
            <a:r>
              <a:rPr lang="vi-VN" sz="3600" dirty="0">
                <a:latin typeface="Times New Roman" pitchFamily="18" charset="0"/>
              </a:rPr>
              <a:t>khác.                                                    </a:t>
            </a:r>
            <a:endParaRPr lang="en-US" sz="3600" dirty="0">
              <a:latin typeface="Times New Roman" pitchFamily="18" charset="0"/>
            </a:endParaRPr>
          </a:p>
          <a:p>
            <a:r>
              <a:rPr lang="en-US" sz="3600" dirty="0">
                <a:latin typeface="Times New Roman" pitchFamily="18" charset="0"/>
              </a:rPr>
              <a:t>b, </a:t>
            </a:r>
            <a:r>
              <a:rPr lang="vi-VN" sz="3600" dirty="0">
                <a:latin typeface="Times New Roman" pitchFamily="18" charset="0"/>
              </a:rPr>
              <a:t>Câu tục ngữ này chỉ đúng</a:t>
            </a:r>
            <a:r>
              <a:rPr lang="en-US" sz="3600" dirty="0">
                <a:latin typeface="Times New Roman" pitchFamily="18" charset="0"/>
              </a:rPr>
              <a:t> </a:t>
            </a:r>
            <a:r>
              <a:rPr lang="en-US" sz="3600" dirty="0" err="1">
                <a:solidFill>
                  <a:srgbClr val="FF0000"/>
                </a:solidFill>
                <a:latin typeface="Times New Roman" pitchFamily="18" charset="0"/>
              </a:rPr>
              <a:t>với</a:t>
            </a:r>
            <a:r>
              <a:rPr lang="vi-VN" sz="3600" dirty="0">
                <a:latin typeface="Times New Roman" pitchFamily="18" charset="0"/>
              </a:rPr>
              <a:t> xã hội</a:t>
            </a:r>
            <a:r>
              <a:rPr lang="en-US" sz="3600" dirty="0">
                <a:latin typeface="Times New Roman" pitchFamily="18" charset="0"/>
              </a:rPr>
              <a:t> </a:t>
            </a:r>
            <a:r>
              <a:rPr lang="vi-VN" sz="3600" dirty="0">
                <a:latin typeface="Times New Roman" pitchFamily="18" charset="0"/>
              </a:rPr>
              <a:t>xưa, còn ngày nay thì không đúng</a:t>
            </a:r>
            <a:r>
              <a:rPr lang="en-US" sz="3600" dirty="0">
                <a:latin typeface="Times New Roman" pitchFamily="18" charset="0"/>
              </a:rPr>
              <a:t>.</a:t>
            </a:r>
            <a:endParaRPr lang="en-US" sz="36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3315857"/>
            <a:ext cx="384654"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334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76200" y="228600"/>
            <a:ext cx="4495800" cy="646331"/>
          </a:xfrm>
          <a:prstGeom prst="rect">
            <a:avLst/>
          </a:prstGeom>
          <a:noFill/>
        </p:spPr>
        <p:txBody>
          <a:bodyPr wrap="square" rtlCol="0">
            <a:spAutoFit/>
          </a:bodyPr>
          <a:lstStyle/>
          <a:p>
            <a:r>
              <a:rPr lang="en-US" sz="3600" b="1" dirty="0">
                <a:solidFill>
                  <a:srgbClr val="FF0000"/>
                </a:solidFill>
                <a:latin typeface="Times New Roman" panose="02020603050405020304" pitchFamily="18" charset="0"/>
                <a:cs typeface="Times New Roman" panose="02020603050405020304" pitchFamily="18" charset="0"/>
              </a:rPr>
              <a:t>I/ </a:t>
            </a:r>
            <a:r>
              <a:rPr lang="en-US" sz="3600" b="1" dirty="0" err="1">
                <a:solidFill>
                  <a:srgbClr val="FF0000"/>
                </a:solidFill>
                <a:latin typeface="Times New Roman" panose="02020603050405020304" pitchFamily="18" charset="0"/>
                <a:cs typeface="Times New Roman" panose="02020603050405020304" pitchFamily="18" charset="0"/>
              </a:rPr>
              <a:t>Tìm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hiểu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bài</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838200" y="1069664"/>
            <a:ext cx="7239000" cy="584775"/>
          </a:xfrm>
          <a:prstGeom prst="rect">
            <a:avLst/>
          </a:prstGeom>
          <a:noFill/>
        </p:spPr>
        <p:txBody>
          <a:bodyPr wrap="square" rtlCol="0">
            <a:spAutoFit/>
          </a:bodyPr>
          <a:lstStyle/>
          <a:p>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Các</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lỗi</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thường</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gặp</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về</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quan</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hệ</a:t>
            </a:r>
            <a:r>
              <a:rPr lang="en-US" sz="3200" dirty="0">
                <a:solidFill>
                  <a:srgbClr val="FFC000"/>
                </a:solidFill>
                <a:latin typeface="Times New Roman" panose="02020603050405020304" pitchFamily="18" charset="0"/>
                <a:cs typeface="Times New Roman" panose="02020603050405020304" pitchFamily="18" charset="0"/>
              </a:rPr>
              <a:t> </a:t>
            </a:r>
            <a:r>
              <a:rPr lang="en-US" sz="3200" dirty="0" err="1">
                <a:solidFill>
                  <a:srgbClr val="FFC000"/>
                </a:solidFill>
                <a:latin typeface="Times New Roman" panose="02020603050405020304" pitchFamily="18" charset="0"/>
                <a:cs typeface="Times New Roman" panose="02020603050405020304" pitchFamily="18" charset="0"/>
              </a:rPr>
              <a:t>từ</a:t>
            </a:r>
            <a:endParaRPr lang="en-US" sz="3200" dirty="0">
              <a:solidFill>
                <a:srgbClr val="FFC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90600" y="1944595"/>
            <a:ext cx="4343400"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1. </a:t>
            </a:r>
            <a:r>
              <a:rPr lang="en-US" sz="3200" dirty="0" err="1">
                <a:latin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endParaRPr lang="en-US" sz="3200" dirty="0">
              <a:latin typeface="Times New Roman" panose="02020603050405020304" pitchFamily="18" charset="0"/>
              <a:cs typeface="Times New Roman" panose="02020603050405020304" pitchFamily="18" charset="0"/>
            </a:endParaRPr>
          </a:p>
        </p:txBody>
      </p:sp>
      <p:sp>
        <p:nvSpPr>
          <p:cNvPr id="9" name="Rectangle 8"/>
          <p:cNvSpPr/>
          <p:nvPr/>
        </p:nvSpPr>
        <p:spPr>
          <a:xfrm>
            <a:off x="76200" y="2828836"/>
            <a:ext cx="9067800" cy="2554545"/>
          </a:xfrm>
          <a:prstGeom prst="rect">
            <a:avLst/>
          </a:prstGeom>
        </p:spPr>
        <p:txBody>
          <a:bodyPr wrap="square">
            <a:spAutoFit/>
          </a:bodyPr>
          <a:lstStyle/>
          <a:p>
            <a:pPr algn="just"/>
            <a:r>
              <a:rPr lang="en-US" sz="4000" dirty="0">
                <a:latin typeface="Times New Roman" pitchFamily="18" charset="0"/>
              </a:rPr>
              <a:t>VD 1: SGK/106</a:t>
            </a:r>
          </a:p>
          <a:p>
            <a:pPr algn="just"/>
            <a:r>
              <a:rPr lang="en-US" sz="4000" dirty="0">
                <a:latin typeface="Times New Roman" pitchFamily="18" charset="0"/>
              </a:rPr>
              <a:t>→ </a:t>
            </a:r>
            <a:r>
              <a:rPr lang="en-US" sz="4000" dirty="0" err="1">
                <a:latin typeface="Times New Roman" pitchFamily="18" charset="0"/>
              </a:rPr>
              <a:t>Đừng</a:t>
            </a:r>
            <a:r>
              <a:rPr lang="vi-VN" sz="4000" dirty="0">
                <a:latin typeface="Times New Roman" pitchFamily="18" charset="0"/>
              </a:rPr>
              <a:t> nhìn hình thức</a:t>
            </a:r>
            <a:r>
              <a:rPr lang="en-US" sz="4000" dirty="0">
                <a:latin typeface="Times New Roman" pitchFamily="18" charset="0"/>
              </a:rPr>
              <a:t> </a:t>
            </a:r>
            <a:r>
              <a:rPr lang="en-US" sz="4000" dirty="0" err="1">
                <a:solidFill>
                  <a:srgbClr val="FF0000"/>
                </a:solidFill>
                <a:latin typeface="Times New Roman" pitchFamily="18" charset="0"/>
              </a:rPr>
              <a:t>để</a:t>
            </a:r>
            <a:r>
              <a:rPr lang="en-US" sz="4000" dirty="0">
                <a:solidFill>
                  <a:srgbClr val="FF0000"/>
                </a:solidFill>
                <a:latin typeface="Times New Roman" pitchFamily="18" charset="0"/>
              </a:rPr>
              <a:t> (</a:t>
            </a:r>
            <a:r>
              <a:rPr lang="en-US" sz="4000" dirty="0" err="1">
                <a:solidFill>
                  <a:srgbClr val="FF0000"/>
                </a:solidFill>
                <a:latin typeface="Times New Roman" pitchFamily="18" charset="0"/>
              </a:rPr>
              <a:t>mà</a:t>
            </a:r>
            <a:r>
              <a:rPr lang="en-US" sz="4000" dirty="0">
                <a:solidFill>
                  <a:srgbClr val="FF0000"/>
                </a:solidFill>
                <a:latin typeface="Times New Roman" pitchFamily="18" charset="0"/>
              </a:rPr>
              <a:t>) </a:t>
            </a:r>
            <a:r>
              <a:rPr lang="vi-VN" sz="4000" dirty="0">
                <a:latin typeface="Times New Roman" pitchFamily="18" charset="0"/>
              </a:rPr>
              <a:t>đánh giá kẻ</a:t>
            </a:r>
            <a:r>
              <a:rPr lang="en-US" sz="4000" dirty="0">
                <a:latin typeface="Times New Roman" pitchFamily="18" charset="0"/>
              </a:rPr>
              <a:t> </a:t>
            </a:r>
            <a:r>
              <a:rPr lang="vi-VN" sz="4000" dirty="0">
                <a:latin typeface="Times New Roman" pitchFamily="18" charset="0"/>
              </a:rPr>
              <a:t>khác.                                                    </a:t>
            </a:r>
            <a:endParaRPr lang="en-US" sz="4000" dirty="0">
              <a:latin typeface="Times New Roman" pitchFamily="18" charset="0"/>
            </a:endParaRPr>
          </a:p>
          <a:p>
            <a:pPr algn="just"/>
            <a:r>
              <a:rPr lang="en-US" sz="4000" dirty="0">
                <a:latin typeface="Times New Roman" pitchFamily="18" charset="0"/>
              </a:rPr>
              <a:t>→ </a:t>
            </a:r>
            <a:r>
              <a:rPr lang="vi-VN" sz="4000" dirty="0">
                <a:latin typeface="Times New Roman" pitchFamily="18" charset="0"/>
              </a:rPr>
              <a:t>Câu tục ngữ </a:t>
            </a:r>
            <a:r>
              <a:rPr lang="en-US" sz="4000" dirty="0">
                <a:latin typeface="Times New Roman" pitchFamily="18" charset="0"/>
              </a:rPr>
              <a:t>… </a:t>
            </a:r>
            <a:r>
              <a:rPr lang="vi-VN" sz="4000" dirty="0">
                <a:latin typeface="Times New Roman" pitchFamily="18" charset="0"/>
              </a:rPr>
              <a:t>đúng</a:t>
            </a:r>
            <a:r>
              <a:rPr lang="en-US" sz="4000" dirty="0">
                <a:latin typeface="Times New Roman" pitchFamily="18" charset="0"/>
              </a:rPr>
              <a:t> </a:t>
            </a:r>
            <a:r>
              <a:rPr lang="en-US" sz="4000" dirty="0" err="1">
                <a:solidFill>
                  <a:srgbClr val="FF0000"/>
                </a:solidFill>
                <a:latin typeface="Times New Roman" pitchFamily="18" charset="0"/>
              </a:rPr>
              <a:t>với</a:t>
            </a:r>
            <a:r>
              <a:rPr lang="vi-VN" sz="4000" dirty="0">
                <a:latin typeface="Times New Roman" pitchFamily="18" charset="0"/>
              </a:rPr>
              <a:t> xã hội</a:t>
            </a:r>
            <a:r>
              <a:rPr lang="en-US" sz="4000" dirty="0">
                <a:latin typeface="Times New Roman" pitchFamily="18" charset="0"/>
              </a:rPr>
              <a:t> </a:t>
            </a:r>
            <a:r>
              <a:rPr lang="vi-VN" sz="4000" dirty="0">
                <a:latin typeface="Times New Roman" pitchFamily="18" charset="0"/>
              </a:rPr>
              <a:t>xưa</a:t>
            </a:r>
            <a:r>
              <a:rPr lang="en-US" sz="4000" dirty="0">
                <a:latin typeface="Times New Roman" pitchFamily="18" charset="0"/>
              </a:rPr>
              <a:t> ...</a:t>
            </a:r>
            <a:endParaRPr lang="en-US" sz="4000" dirty="0"/>
          </a:p>
        </p:txBody>
      </p:sp>
    </p:spTree>
    <p:extLst>
      <p:ext uri="{BB962C8B-B14F-4D97-AF65-F5344CB8AC3E}">
        <p14:creationId xmlns:p14="http://schemas.microsoft.com/office/powerpoint/2010/main" val="194180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circle(in)">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57400" y="2590800"/>
            <a:ext cx="184731" cy="369332"/>
          </a:xfrm>
          <a:prstGeom prst="rect">
            <a:avLst/>
          </a:prstGeom>
          <a:noFill/>
        </p:spPr>
        <p:txBody>
          <a:bodyPr wrap="none" rtlCol="0">
            <a:spAutoFit/>
          </a:bodyPr>
          <a:lstStyle/>
          <a:p>
            <a:endParaRPr lang="en-US"/>
          </a:p>
        </p:txBody>
      </p:sp>
      <p:sp>
        <p:nvSpPr>
          <p:cNvPr id="6" name="TextBox 5"/>
          <p:cNvSpPr txBox="1"/>
          <p:nvPr/>
        </p:nvSpPr>
        <p:spPr>
          <a:xfrm>
            <a:off x="374073" y="228600"/>
            <a:ext cx="8769927" cy="2739211"/>
          </a:xfrm>
          <a:prstGeom prst="rect">
            <a:avLst/>
          </a:prstGeom>
          <a:noFill/>
        </p:spPr>
        <p:txBody>
          <a:bodyPr wrap="square" rtlCol="0">
            <a:spAutoFit/>
          </a:bodyPr>
          <a:lstStyle/>
          <a:p>
            <a:r>
              <a:rPr lang="en-US" sz="2800" b="1" u="sng" dirty="0" err="1">
                <a:latin typeface="Times New Roman" pitchFamily="18" charset="0"/>
              </a:rPr>
              <a:t>Ví</a:t>
            </a:r>
            <a:r>
              <a:rPr lang="en-US" sz="2800" b="1" u="sng" dirty="0">
                <a:latin typeface="Times New Roman" pitchFamily="18" charset="0"/>
              </a:rPr>
              <a:t> </a:t>
            </a:r>
            <a:r>
              <a:rPr lang="en-US" sz="2800" b="1" u="sng" dirty="0" err="1">
                <a:latin typeface="Times New Roman" pitchFamily="18" charset="0"/>
              </a:rPr>
              <a:t>dụ</a:t>
            </a:r>
            <a:r>
              <a:rPr lang="en-US" sz="2800" b="1" u="sng" dirty="0">
                <a:latin typeface="Times New Roman" pitchFamily="18" charset="0"/>
              </a:rPr>
              <a:t> 2:</a:t>
            </a:r>
          </a:p>
          <a:p>
            <a:r>
              <a:rPr lang="en-US" sz="3600" dirty="0">
                <a:latin typeface="Times New Roman" pitchFamily="18" charset="0"/>
              </a:rPr>
              <a:t>a.</a:t>
            </a:r>
            <a:r>
              <a:rPr lang="vi-VN" sz="3600" dirty="0">
                <a:latin typeface="Times New Roman" pitchFamily="18" charset="0"/>
              </a:rPr>
              <a:t>Nhà em ở xa trườn</a:t>
            </a:r>
            <a:r>
              <a:rPr lang="en-US" sz="3600" dirty="0">
                <a:latin typeface="Times New Roman" pitchFamily="18" charset="0"/>
              </a:rPr>
              <a:t>g </a:t>
            </a:r>
            <a:r>
              <a:rPr lang="en-US" sz="3600" dirty="0" err="1">
                <a:solidFill>
                  <a:srgbClr val="00B0F0"/>
                </a:solidFill>
                <a:latin typeface="Times New Roman" pitchFamily="18" charset="0"/>
              </a:rPr>
              <a:t>va</a:t>
            </a:r>
            <a:r>
              <a:rPr lang="vi-VN" sz="3600" dirty="0">
                <a:solidFill>
                  <a:srgbClr val="00B0F0"/>
                </a:solidFill>
                <a:latin typeface="Times New Roman" pitchFamily="18" charset="0"/>
              </a:rPr>
              <a:t>̀ </a:t>
            </a:r>
            <a:r>
              <a:rPr lang="vi-VN" sz="3600" dirty="0">
                <a:latin typeface="Times New Roman" pitchFamily="18" charset="0"/>
              </a:rPr>
              <a:t>bao giờ em cũng đến trường đúng giờ.                                                   </a:t>
            </a:r>
            <a:br>
              <a:rPr lang="vi-VN" sz="3600" dirty="0">
                <a:latin typeface="Times New Roman" pitchFamily="18" charset="0"/>
              </a:rPr>
            </a:br>
            <a:r>
              <a:rPr lang="en-US" sz="3600" dirty="0">
                <a:latin typeface="Times New Roman" pitchFamily="18" charset="0"/>
              </a:rPr>
              <a:t>b.</a:t>
            </a:r>
            <a:r>
              <a:rPr lang="vi-VN" sz="3600" dirty="0">
                <a:latin typeface="Times New Roman" pitchFamily="18" charset="0"/>
              </a:rPr>
              <a:t>Chim sâu rất có ích cho nông dân </a:t>
            </a:r>
            <a:r>
              <a:rPr lang="vi-VN" sz="3600" dirty="0">
                <a:solidFill>
                  <a:srgbClr val="0070C0"/>
                </a:solidFill>
                <a:latin typeface="Times New Roman" pitchFamily="18" charset="0"/>
              </a:rPr>
              <a:t>đê</a:t>
            </a:r>
            <a:r>
              <a:rPr lang="vi-VN" sz="3600" dirty="0">
                <a:solidFill>
                  <a:srgbClr val="00B0F0"/>
                </a:solidFill>
                <a:latin typeface="Times New Roman" pitchFamily="18" charset="0"/>
              </a:rPr>
              <a:t>̉</a:t>
            </a:r>
            <a:r>
              <a:rPr lang="vi-VN" sz="3600" dirty="0">
                <a:latin typeface="Times New Roman" pitchFamily="18" charset="0"/>
              </a:rPr>
              <a:t> nó diệt sâu phá hoại mùa màng. </a:t>
            </a:r>
            <a:endParaRPr lang="en-US" sz="3600" dirty="0"/>
          </a:p>
        </p:txBody>
      </p:sp>
      <p:sp>
        <p:nvSpPr>
          <p:cNvPr id="8" name="TextBox 7"/>
          <p:cNvSpPr txBox="1"/>
          <p:nvPr/>
        </p:nvSpPr>
        <p:spPr>
          <a:xfrm>
            <a:off x="155139" y="3672927"/>
            <a:ext cx="8763000" cy="1200329"/>
          </a:xfrm>
          <a:prstGeom prst="rect">
            <a:avLst/>
          </a:prstGeom>
          <a:noFill/>
        </p:spPr>
        <p:txBody>
          <a:bodyPr wrap="square" rtlCol="0">
            <a:spAutoFit/>
          </a:bodyPr>
          <a:lstStyle/>
          <a:p>
            <a:r>
              <a:rPr lang="en-US" sz="3600" dirty="0">
                <a:latin typeface="Times New Roman" pitchFamily="18" charset="0"/>
              </a:rPr>
              <a:t>a</a:t>
            </a:r>
            <a:r>
              <a:rPr lang="en-US" sz="3600" dirty="0">
                <a:solidFill>
                  <a:srgbClr val="FF0000"/>
                </a:solidFill>
                <a:latin typeface="Times New Roman" pitchFamily="18" charset="0"/>
              </a:rPr>
              <a:t>.</a:t>
            </a:r>
            <a:r>
              <a:rPr lang="vi-VN" sz="3600" dirty="0">
                <a:latin typeface="Times New Roman" pitchFamily="18" charset="0"/>
              </a:rPr>
              <a:t>Nhà em ở xa trường</a:t>
            </a:r>
            <a:r>
              <a:rPr lang="vi-VN" sz="3600" dirty="0">
                <a:solidFill>
                  <a:srgbClr val="FF0000"/>
                </a:solidFill>
                <a:latin typeface="Times New Roman" pitchFamily="18" charset="0"/>
              </a:rPr>
              <a:t> </a:t>
            </a:r>
            <a:r>
              <a:rPr lang="en-US" sz="3600" dirty="0" err="1">
                <a:solidFill>
                  <a:srgbClr val="FF0000"/>
                </a:solidFill>
                <a:latin typeface="Times New Roman" pitchFamily="18" charset="0"/>
              </a:rPr>
              <a:t>nhưng</a:t>
            </a:r>
            <a:r>
              <a:rPr lang="vi-VN" sz="3600" dirty="0">
                <a:solidFill>
                  <a:srgbClr val="FF0000"/>
                </a:solidFill>
                <a:latin typeface="Times New Roman" pitchFamily="18" charset="0"/>
              </a:rPr>
              <a:t> </a:t>
            </a:r>
            <a:r>
              <a:rPr lang="vi-VN" sz="3600" dirty="0">
                <a:latin typeface="Times New Roman" pitchFamily="18" charset="0"/>
              </a:rPr>
              <a:t>bao giờ em cũng đến trường đúng giờ.                                                   </a:t>
            </a:r>
            <a:endParaRPr lang="en-US" sz="3600" dirty="0"/>
          </a:p>
        </p:txBody>
      </p:sp>
      <p:sp>
        <p:nvSpPr>
          <p:cNvPr id="10" name="Rectangle 9"/>
          <p:cNvSpPr/>
          <p:nvPr/>
        </p:nvSpPr>
        <p:spPr>
          <a:xfrm>
            <a:off x="155138" y="4876800"/>
            <a:ext cx="8303061" cy="1200329"/>
          </a:xfrm>
          <a:prstGeom prst="rect">
            <a:avLst/>
          </a:prstGeom>
        </p:spPr>
        <p:txBody>
          <a:bodyPr wrap="square">
            <a:spAutoFit/>
          </a:bodyPr>
          <a:lstStyle/>
          <a:p>
            <a:r>
              <a:rPr lang="en-US" sz="3600" dirty="0">
                <a:latin typeface="Times New Roman" pitchFamily="18" charset="0"/>
              </a:rPr>
              <a:t>b.</a:t>
            </a:r>
            <a:r>
              <a:rPr lang="vi-VN" sz="3600" dirty="0">
                <a:latin typeface="Times New Roman" pitchFamily="18" charset="0"/>
              </a:rPr>
              <a:t>Chim sâu rất có ích cho nông dân </a:t>
            </a:r>
            <a:r>
              <a:rPr lang="en-US" sz="3600" dirty="0" err="1">
                <a:solidFill>
                  <a:srgbClr val="FF0000"/>
                </a:solidFill>
                <a:latin typeface="Times New Roman" pitchFamily="18" charset="0"/>
              </a:rPr>
              <a:t>vì</a:t>
            </a:r>
            <a:r>
              <a:rPr lang="vi-VN" sz="3600" dirty="0">
                <a:latin typeface="Times New Roman" pitchFamily="18" charset="0"/>
              </a:rPr>
              <a:t> nó diệt sâu phá hoại mùa màng</a:t>
            </a:r>
            <a:r>
              <a:rPr lang="vi-VN" sz="2800" dirty="0">
                <a:latin typeface="Times New Roman" pitchFamily="18" charset="0"/>
              </a:rPr>
              <a:t>. </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676" y="3063143"/>
            <a:ext cx="669925"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994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1000"/>
                                        <p:tgtEl>
                                          <p:spTgt spid="8">
                                            <p:txEl>
                                              <p:pRg st="0" end="0"/>
                                            </p:txEl>
                                          </p:spTgt>
                                        </p:tgtEl>
                                      </p:cBhvr>
                                    </p:animEffect>
                                    <p:anim calcmode="lin" valueType="num">
                                      <p:cBhvr>
                                        <p:cTn id="1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wipe(down)">
                                      <p:cBhvr>
                                        <p:cTn id="2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6933" y="533400"/>
            <a:ext cx="4800600" cy="646331"/>
          </a:xfrm>
          <a:prstGeom prst="rect">
            <a:avLst/>
          </a:prstGeom>
          <a:noFill/>
        </p:spPr>
        <p:txBody>
          <a:bodyPr wrap="square" rtlCol="0">
            <a:spAutoFit/>
          </a:bodyPr>
          <a:lstStyle/>
          <a:p>
            <a:r>
              <a:rPr lang="en-US" sz="3600" b="1" dirty="0">
                <a:solidFill>
                  <a:schemeClr val="tx2"/>
                </a:solidFill>
                <a:latin typeface="Times New Roman" panose="02020603050405020304" pitchFamily="18" charset="0"/>
                <a:cs typeface="Times New Roman" panose="02020603050405020304" pitchFamily="18" charset="0"/>
              </a:rPr>
              <a:t>2. </a:t>
            </a:r>
            <a:r>
              <a:rPr lang="en-US" sz="3600" b="1" dirty="0" err="1">
                <a:solidFill>
                  <a:schemeClr val="tx2"/>
                </a:solidFill>
                <a:latin typeface="Times New Roman" panose="02020603050405020304" pitchFamily="18" charset="0"/>
                <a:cs typeface="Times New Roman" panose="02020603050405020304" pitchFamily="18" charset="0"/>
              </a:rPr>
              <a:t>Thiếu</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quan</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hệ</a:t>
            </a:r>
            <a:r>
              <a:rPr lang="en-US" sz="3600" b="1" dirty="0">
                <a:solidFill>
                  <a:schemeClr val="tx2"/>
                </a:solidFill>
                <a:latin typeface="Times New Roman" panose="02020603050405020304" pitchFamily="18" charset="0"/>
                <a:cs typeface="Times New Roman" panose="02020603050405020304" pitchFamily="18" charset="0"/>
              </a:rPr>
              <a:t> </a:t>
            </a:r>
            <a:r>
              <a:rPr lang="en-US" sz="3600" b="1" dirty="0" err="1">
                <a:solidFill>
                  <a:schemeClr val="tx2"/>
                </a:solidFill>
                <a:latin typeface="Times New Roman" panose="02020603050405020304" pitchFamily="18" charset="0"/>
                <a:cs typeface="Times New Roman" panose="02020603050405020304" pitchFamily="18" charset="0"/>
              </a:rPr>
              <a:t>từ</a:t>
            </a:r>
            <a:endParaRPr lang="en-US" sz="3600" b="1" dirty="0">
              <a:solidFill>
                <a:schemeClr val="tx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609600" y="1420743"/>
            <a:ext cx="8077200" cy="1077218"/>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VD 2: SGK/ 106</a:t>
            </a:r>
          </a:p>
          <a:p>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249766" y="2228671"/>
            <a:ext cx="8678333" cy="646331"/>
          </a:xfrm>
          <a:prstGeom prst="rect">
            <a:avLst/>
          </a:prstGeom>
        </p:spPr>
        <p:txBody>
          <a:bodyPr wrap="square">
            <a:spAutoFit/>
          </a:bodyPr>
          <a:lstStyle/>
          <a:p>
            <a:pPr algn="just"/>
            <a:r>
              <a:rPr lang="en-US" sz="3600" dirty="0">
                <a:latin typeface="Times New Roman" pitchFamily="18" charset="0"/>
              </a:rPr>
              <a:t>- </a:t>
            </a:r>
            <a:r>
              <a:rPr lang="vi-VN" sz="3600" dirty="0">
                <a:latin typeface="Times New Roman" pitchFamily="18" charset="0"/>
              </a:rPr>
              <a:t>Nh</a:t>
            </a:r>
            <a:r>
              <a:rPr lang="en-US" sz="3600" dirty="0">
                <a:latin typeface="Times New Roman" pitchFamily="18" charset="0"/>
              </a:rPr>
              <a:t>à … </a:t>
            </a:r>
            <a:r>
              <a:rPr lang="vi-VN" sz="3600" dirty="0">
                <a:latin typeface="Times New Roman" pitchFamily="18" charset="0"/>
              </a:rPr>
              <a:t>trường</a:t>
            </a:r>
            <a:r>
              <a:rPr lang="vi-VN" sz="3600" dirty="0">
                <a:solidFill>
                  <a:srgbClr val="FF0000"/>
                </a:solidFill>
                <a:latin typeface="Times New Roman" pitchFamily="18" charset="0"/>
              </a:rPr>
              <a:t> </a:t>
            </a:r>
            <a:r>
              <a:rPr lang="en-US" sz="3600" dirty="0" err="1">
                <a:solidFill>
                  <a:srgbClr val="FF0000"/>
                </a:solidFill>
                <a:latin typeface="Times New Roman" pitchFamily="18" charset="0"/>
              </a:rPr>
              <a:t>nhưng</a:t>
            </a:r>
            <a:r>
              <a:rPr lang="vi-VN" sz="3600" dirty="0">
                <a:solidFill>
                  <a:srgbClr val="FF0000"/>
                </a:solidFill>
                <a:latin typeface="Times New Roman" pitchFamily="18" charset="0"/>
              </a:rPr>
              <a:t> </a:t>
            </a:r>
            <a:r>
              <a:rPr lang="vi-VN" sz="3600" dirty="0">
                <a:latin typeface="Times New Roman" pitchFamily="18" charset="0"/>
              </a:rPr>
              <a:t>bao giờ </a:t>
            </a:r>
            <a:r>
              <a:rPr lang="en-US" sz="3600" dirty="0">
                <a:latin typeface="Times New Roman" pitchFamily="18" charset="0"/>
              </a:rPr>
              <a:t>… </a:t>
            </a:r>
            <a:r>
              <a:rPr lang="vi-VN" sz="3600" dirty="0">
                <a:latin typeface="Times New Roman" pitchFamily="18" charset="0"/>
              </a:rPr>
              <a:t>đúng giờ. </a:t>
            </a:r>
            <a:endParaRPr lang="en-US" sz="3600" dirty="0"/>
          </a:p>
        </p:txBody>
      </p:sp>
      <p:sp>
        <p:nvSpPr>
          <p:cNvPr id="7" name="Rectangle 6"/>
          <p:cNvSpPr/>
          <p:nvPr/>
        </p:nvSpPr>
        <p:spPr>
          <a:xfrm>
            <a:off x="457200" y="3105835"/>
            <a:ext cx="8229600" cy="646331"/>
          </a:xfrm>
          <a:prstGeom prst="rect">
            <a:avLst/>
          </a:prstGeom>
        </p:spPr>
        <p:txBody>
          <a:bodyPr wrap="square">
            <a:spAutoFit/>
          </a:bodyPr>
          <a:lstStyle/>
          <a:p>
            <a:pPr algn="just"/>
            <a:r>
              <a:rPr lang="en-US" sz="3600" dirty="0">
                <a:latin typeface="Times New Roman" pitchFamily="18" charset="0"/>
              </a:rPr>
              <a:t>- </a:t>
            </a:r>
            <a:r>
              <a:rPr lang="vi-VN" sz="3600" dirty="0">
                <a:latin typeface="Times New Roman" pitchFamily="18" charset="0"/>
              </a:rPr>
              <a:t>Chim </a:t>
            </a:r>
            <a:r>
              <a:rPr lang="en-US" sz="3600" dirty="0" err="1">
                <a:latin typeface="Times New Roman" pitchFamily="18" charset="0"/>
              </a:rPr>
              <a:t>sâu</a:t>
            </a:r>
            <a:r>
              <a:rPr lang="en-US" sz="3600" dirty="0">
                <a:latin typeface="Times New Roman" pitchFamily="18" charset="0"/>
              </a:rPr>
              <a:t> … </a:t>
            </a:r>
            <a:r>
              <a:rPr lang="en-US" sz="3600" dirty="0" err="1">
                <a:latin typeface="Times New Roman" pitchFamily="18" charset="0"/>
              </a:rPr>
              <a:t>nông</a:t>
            </a:r>
            <a:r>
              <a:rPr lang="en-US" sz="3600" dirty="0">
                <a:latin typeface="Times New Roman" pitchFamily="18" charset="0"/>
              </a:rPr>
              <a:t> </a:t>
            </a:r>
            <a:r>
              <a:rPr lang="en-US" sz="3600" dirty="0" err="1">
                <a:latin typeface="Times New Roman" pitchFamily="18" charset="0"/>
              </a:rPr>
              <a:t>dân</a:t>
            </a:r>
            <a:r>
              <a:rPr lang="vi-VN" sz="3600" dirty="0">
                <a:latin typeface="Times New Roman" pitchFamily="18" charset="0"/>
              </a:rPr>
              <a:t> </a:t>
            </a:r>
            <a:r>
              <a:rPr lang="en-US" sz="3600" dirty="0" err="1">
                <a:solidFill>
                  <a:srgbClr val="FF0000"/>
                </a:solidFill>
                <a:latin typeface="Times New Roman" pitchFamily="18" charset="0"/>
              </a:rPr>
              <a:t>vì</a:t>
            </a:r>
            <a:r>
              <a:rPr lang="vi-VN" sz="3600" dirty="0">
                <a:latin typeface="Times New Roman" pitchFamily="18" charset="0"/>
              </a:rPr>
              <a:t> nó</a:t>
            </a:r>
            <a:r>
              <a:rPr lang="en-US" sz="3600" dirty="0">
                <a:latin typeface="Times New Roman" pitchFamily="18" charset="0"/>
              </a:rPr>
              <a:t> ..</a:t>
            </a:r>
            <a:r>
              <a:rPr lang="vi-VN" sz="3600" dirty="0">
                <a:latin typeface="Times New Roman" pitchFamily="18" charset="0"/>
              </a:rPr>
              <a:t>. </a:t>
            </a:r>
            <a:endParaRPr lang="en-US" sz="3600" dirty="0"/>
          </a:p>
        </p:txBody>
      </p:sp>
    </p:spTree>
    <p:extLst>
      <p:ext uri="{BB962C8B-B14F-4D97-AF65-F5344CB8AC3E}">
        <p14:creationId xmlns:p14="http://schemas.microsoft.com/office/powerpoint/2010/main" val="356267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TotalTime>
  <Words>1021</Words>
  <Application>Microsoft Office PowerPoint</Application>
  <PresentationFormat>On-screen Show (4:3)</PresentationFormat>
  <Paragraphs>80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III.LUYỆN TẬP *Làm 1,2,3,4/ 107,108 *Viết đoạn văn từ 4 đến 6 câu (Chủ đề Gia đình), trong đó có sử dụng QHT. </vt:lpstr>
      <vt:lpstr>PowerPoint Presentation</vt:lpstr>
      <vt:lpstr>BT2: Thay các quan hệ từ dùng sai bằng quan hệ từ thích hợp?</vt:lpstr>
      <vt:lpstr>           Tuy nước sơn có đẹp đến mấy mà chất gỗ không tốt thì đồ vật cũng không bền được.(S)  Dù nước sơn có đẹp đến mấy mà chất gỗ không tốt thì đồ vật cũng không bền được.(Đ)  </vt:lpstr>
      <vt:lpstr>            - Không nên chỉ đánh giá con người bằng hình thức bên ngoài mà nên đánh giá con người bằng những hành động, cử chỉ, cách đối xử của họ  - Không nên chỉ đánh giá con người qua hình thức bên ngoài mà nên đánh giá con người bằng những hành động, cử chỉ, cách đối xử của họ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DELL</cp:lastModifiedBy>
  <cp:revision>66</cp:revision>
  <dcterms:created xsi:type="dcterms:W3CDTF">2019-10-21T15:30:51Z</dcterms:created>
  <dcterms:modified xsi:type="dcterms:W3CDTF">2021-11-02T07:01:32Z</dcterms:modified>
</cp:coreProperties>
</file>